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3" r:id="rId1"/>
  </p:sldMasterIdLst>
  <p:notesMasterIdLst>
    <p:notesMasterId r:id="rId22"/>
  </p:notesMasterIdLst>
  <p:sldIdLst>
    <p:sldId id="256" r:id="rId2"/>
    <p:sldId id="258" r:id="rId3"/>
    <p:sldId id="276" r:id="rId4"/>
    <p:sldId id="277" r:id="rId5"/>
    <p:sldId id="278" r:id="rId6"/>
    <p:sldId id="280" r:id="rId7"/>
    <p:sldId id="281" r:id="rId8"/>
    <p:sldId id="282" r:id="rId9"/>
    <p:sldId id="283" r:id="rId10"/>
    <p:sldId id="284" r:id="rId11"/>
    <p:sldId id="292" r:id="rId12"/>
    <p:sldId id="285" r:id="rId13"/>
    <p:sldId id="286" r:id="rId14"/>
    <p:sldId id="287" r:id="rId15"/>
    <p:sldId id="288" r:id="rId16"/>
    <p:sldId id="289" r:id="rId17"/>
    <p:sldId id="293" r:id="rId18"/>
    <p:sldId id="294" r:id="rId19"/>
    <p:sldId id="295" r:id="rId20"/>
    <p:sldId id="291" r:id="rId21"/>
  </p:sldIdLst>
  <p:sldSz cx="1221898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9C7F"/>
    <a:srgbClr val="21CB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63"/>
    <p:restoredTop sz="94674"/>
  </p:normalViewPr>
  <p:slideViewPr>
    <p:cSldViewPr snapToGrid="0" snapToObjects="1">
      <p:cViewPr varScale="1">
        <p:scale>
          <a:sx n="71" d="100"/>
          <a:sy n="71" d="100"/>
        </p:scale>
        <p:origin x="74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7D4C78-6B69-4191-9810-20B9D578E82C}" type="datetimeFigureOut">
              <a:rPr lang="es-MX" smtClean="0"/>
              <a:t>21/02/2024</a:t>
            </a:fld>
            <a:endParaRPr lang="es-MX"/>
          </a:p>
        </p:txBody>
      </p:sp>
      <p:sp>
        <p:nvSpPr>
          <p:cNvPr id="4" name="Marcador de imagen de diapositiva 3"/>
          <p:cNvSpPr>
            <a:spLocks noGrp="1" noRot="1" noChangeAspect="1"/>
          </p:cNvSpPr>
          <p:nvPr>
            <p:ph type="sldImg" idx="2"/>
          </p:nvPr>
        </p:nvSpPr>
        <p:spPr>
          <a:xfrm>
            <a:off x="681038" y="1143000"/>
            <a:ext cx="5495925"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55DCA-282F-4159-8373-67D889F3CE4C}" type="slidenum">
              <a:rPr lang="es-MX" smtClean="0"/>
              <a:t>‹Nº›</a:t>
            </a:fld>
            <a:endParaRPr lang="es-MX"/>
          </a:p>
        </p:txBody>
      </p:sp>
    </p:spTree>
    <p:extLst>
      <p:ext uri="{BB962C8B-B14F-4D97-AF65-F5344CB8AC3E}">
        <p14:creationId xmlns:p14="http://schemas.microsoft.com/office/powerpoint/2010/main" val="1921044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9973F47-388D-4FE1-804E-540AF20EDE73}" type="slidenum">
              <a:rPr lang="en-US" smtClean="0"/>
              <a:t>4</a:t>
            </a:fld>
            <a:endParaRPr lang="en-US"/>
          </a:p>
        </p:txBody>
      </p:sp>
    </p:spTree>
    <p:extLst>
      <p:ext uri="{BB962C8B-B14F-4D97-AF65-F5344CB8AC3E}">
        <p14:creationId xmlns:p14="http://schemas.microsoft.com/office/powerpoint/2010/main" val="1649799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9973F47-388D-4FE1-804E-540AF20EDE73}" type="slidenum">
              <a:rPr lang="en-US" smtClean="0"/>
              <a:t>5</a:t>
            </a:fld>
            <a:endParaRPr lang="en-US"/>
          </a:p>
        </p:txBody>
      </p:sp>
    </p:spTree>
    <p:extLst>
      <p:ext uri="{BB962C8B-B14F-4D97-AF65-F5344CB8AC3E}">
        <p14:creationId xmlns:p14="http://schemas.microsoft.com/office/powerpoint/2010/main" val="2228993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7374" y="1600199"/>
            <a:ext cx="9164241" cy="1909763"/>
          </a:xfrm>
          <a:prstGeom prst="rect">
            <a:avLst/>
          </a:prstGeom>
        </p:spPr>
        <p:txBody>
          <a:bodyPr anchor="ctr"/>
          <a:lstStyle>
            <a:lvl1pPr algn="l">
              <a:defRPr sz="6000" b="1" i="0">
                <a:solidFill>
                  <a:schemeClr val="accent1">
                    <a:lumMod val="50000"/>
                  </a:schemeClr>
                </a:solidFill>
                <a:latin typeface="Avenir Black" panose="02000503020000020003" pitchFamily="2" charset="0"/>
              </a:defRPr>
            </a:lvl1pPr>
          </a:lstStyle>
          <a:p>
            <a:r>
              <a:rPr lang="es-MX" dirty="0"/>
              <a:t>Título</a:t>
            </a:r>
            <a:endParaRPr lang="en-US" dirty="0"/>
          </a:p>
        </p:txBody>
      </p:sp>
      <p:sp>
        <p:nvSpPr>
          <p:cNvPr id="3" name="Subtitle 2"/>
          <p:cNvSpPr>
            <a:spLocks noGrp="1"/>
          </p:cNvSpPr>
          <p:nvPr>
            <p:ph type="subTitle" idx="1"/>
          </p:nvPr>
        </p:nvSpPr>
        <p:spPr>
          <a:xfrm>
            <a:off x="1527374" y="3602038"/>
            <a:ext cx="9164241" cy="1655762"/>
          </a:xfrm>
          <a:prstGeom prst="rect">
            <a:avLst/>
          </a:prstGeom>
        </p:spPr>
        <p:txBody>
          <a:bodyPr/>
          <a:lstStyle>
            <a:lvl1pPr marL="0" indent="0" algn="l">
              <a:buNone/>
              <a:defRPr sz="2400" b="0" i="0">
                <a:solidFill>
                  <a:srgbClr val="199C7F"/>
                </a:solidFill>
                <a:latin typeface="Avenir Medium"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a:xfrm>
            <a:off x="308715" y="227400"/>
            <a:ext cx="2749272" cy="365125"/>
          </a:xfrm>
          <a:prstGeom prst="rect">
            <a:avLst/>
          </a:prstGeom>
        </p:spPr>
        <p:txBody>
          <a:bodyPr/>
          <a:lstStyle>
            <a:lvl1pPr>
              <a:defRPr b="0" i="0">
                <a:solidFill>
                  <a:schemeClr val="tx2">
                    <a:lumMod val="75000"/>
                  </a:schemeClr>
                </a:solidFill>
                <a:latin typeface="Avenir Book" panose="02000503020000020003" pitchFamily="2" charset="0"/>
              </a:defRPr>
            </a:lvl1pPr>
          </a:lstStyle>
          <a:p>
            <a:fld id="{C764DE79-268F-4C1A-8933-263129D2AF90}" type="datetimeFigureOut">
              <a:rPr lang="en-US" smtClean="0"/>
              <a:pPr/>
              <a:t>2/21/2024</a:t>
            </a:fld>
            <a:endParaRPr lang="en-US" dirty="0"/>
          </a:p>
        </p:txBody>
      </p:sp>
      <p:sp>
        <p:nvSpPr>
          <p:cNvPr id="6" name="Slide Number Placeholder 5"/>
          <p:cNvSpPr>
            <a:spLocks noGrp="1"/>
          </p:cNvSpPr>
          <p:nvPr>
            <p:ph type="sldNum" sz="quarter" idx="12"/>
          </p:nvPr>
        </p:nvSpPr>
        <p:spPr>
          <a:xfrm>
            <a:off x="9074503" y="244735"/>
            <a:ext cx="2749272" cy="365125"/>
          </a:xfrm>
          <a:prstGeom prst="rect">
            <a:avLst/>
          </a:prstGeom>
        </p:spPr>
        <p:txBody>
          <a:bodyPr/>
          <a:lstStyle>
            <a:lvl1pPr algn="r">
              <a:defRPr b="0" i="0">
                <a:solidFill>
                  <a:schemeClr val="bg1"/>
                </a:solidFill>
                <a:latin typeface="Avenir Book" panose="02000503020000020003" pitchFamily="2" charset="0"/>
              </a:defRPr>
            </a:lvl1p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100173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83385543-5ED1-7948-B676-AAF158202B66}"/>
              </a:ext>
            </a:extLst>
          </p:cNvPr>
          <p:cNvSpPr>
            <a:spLocks noGrp="1"/>
          </p:cNvSpPr>
          <p:nvPr>
            <p:ph type="dt" sz="half" idx="10"/>
          </p:nvPr>
        </p:nvSpPr>
        <p:spPr>
          <a:xfrm>
            <a:off x="840056" y="6356351"/>
            <a:ext cx="2749272" cy="365125"/>
          </a:xfrm>
          <a:prstGeom prst="rect">
            <a:avLst/>
          </a:prstGeom>
        </p:spPr>
        <p:txBody>
          <a:bodyPr/>
          <a:lstStyle>
            <a:lvl1pPr algn="ctr">
              <a:defRPr>
                <a:solidFill>
                  <a:schemeClr val="tx1">
                    <a:lumMod val="50000"/>
                    <a:lumOff val="50000"/>
                  </a:schemeClr>
                </a:solidFill>
              </a:defRPr>
            </a:lvl1pPr>
          </a:lstStyle>
          <a:p>
            <a:fld id="{C764DE79-268F-4C1A-8933-263129D2AF90}" type="datetimeFigureOut">
              <a:rPr lang="en-US" smtClean="0"/>
              <a:pPr/>
              <a:t>2/21/2024</a:t>
            </a:fld>
            <a:endParaRPr lang="en-US" dirty="0"/>
          </a:p>
        </p:txBody>
      </p:sp>
      <p:sp>
        <p:nvSpPr>
          <p:cNvPr id="4" name="Marcador de pie de página 3">
            <a:extLst>
              <a:ext uri="{FF2B5EF4-FFF2-40B4-BE49-F238E27FC236}">
                <a16:creationId xmlns:a16="http://schemas.microsoft.com/office/drawing/2014/main" id="{B2AD128B-5651-354C-96D1-9C4AAAC8AEEA}"/>
              </a:ext>
            </a:extLst>
          </p:cNvPr>
          <p:cNvSpPr>
            <a:spLocks noGrp="1"/>
          </p:cNvSpPr>
          <p:nvPr>
            <p:ph type="ftr" sz="quarter" idx="11"/>
          </p:nvPr>
        </p:nvSpPr>
        <p:spPr>
          <a:xfrm>
            <a:off x="4047540" y="6356351"/>
            <a:ext cx="4123908" cy="365125"/>
          </a:xfrm>
          <a:prstGeom prst="rect">
            <a:avLst/>
          </a:prstGeom>
        </p:spPr>
        <p:txBody>
          <a:bodyPr/>
          <a:lstStyle>
            <a:lvl1pPr algn="ctr">
              <a:defRPr>
                <a:solidFill>
                  <a:schemeClr val="tx1">
                    <a:lumMod val="50000"/>
                    <a:lumOff val="50000"/>
                  </a:schemeClr>
                </a:solidFill>
              </a:defRPr>
            </a:lvl1pPr>
          </a:lstStyle>
          <a:p>
            <a:endParaRPr lang="en-US" dirty="0"/>
          </a:p>
        </p:txBody>
      </p:sp>
      <p:sp>
        <p:nvSpPr>
          <p:cNvPr id="5" name="Marcador de número de diapositiva 4">
            <a:extLst>
              <a:ext uri="{FF2B5EF4-FFF2-40B4-BE49-F238E27FC236}">
                <a16:creationId xmlns:a16="http://schemas.microsoft.com/office/drawing/2014/main" id="{2B686AD6-BFFB-0E43-A817-A4775296C967}"/>
              </a:ext>
            </a:extLst>
          </p:cNvPr>
          <p:cNvSpPr>
            <a:spLocks noGrp="1"/>
          </p:cNvSpPr>
          <p:nvPr>
            <p:ph type="sldNum" sz="quarter" idx="12"/>
          </p:nvPr>
        </p:nvSpPr>
        <p:spPr>
          <a:xfrm>
            <a:off x="8629660" y="6356351"/>
            <a:ext cx="2749272" cy="365125"/>
          </a:xfrm>
          <a:prstGeom prst="rect">
            <a:avLst/>
          </a:prstGeom>
        </p:spPr>
        <p:txBody>
          <a:bodyPr/>
          <a:lstStyle>
            <a:lvl1pPr algn="r">
              <a:defRPr>
                <a:solidFill>
                  <a:schemeClr val="bg1"/>
                </a:solidFill>
              </a:defRPr>
            </a:lvl1pPr>
          </a:lstStyle>
          <a:p>
            <a:fld id="{48F63A3B-78C7-47BE-AE5E-E10140E04643}" type="slidenum">
              <a:rPr lang="en-US" smtClean="0"/>
              <a:pPr/>
              <a:t>‹Nº›</a:t>
            </a:fld>
            <a:endParaRPr lang="en-US" dirty="0"/>
          </a:p>
        </p:txBody>
      </p:sp>
      <p:sp>
        <p:nvSpPr>
          <p:cNvPr id="7" name="Marcador de texto 6">
            <a:extLst>
              <a:ext uri="{FF2B5EF4-FFF2-40B4-BE49-F238E27FC236}">
                <a16:creationId xmlns:a16="http://schemas.microsoft.com/office/drawing/2014/main" id="{41BA925E-CD3E-4942-8BEC-6B53A0AA1B01}"/>
              </a:ext>
            </a:extLst>
          </p:cNvPr>
          <p:cNvSpPr>
            <a:spLocks noGrp="1"/>
          </p:cNvSpPr>
          <p:nvPr>
            <p:ph type="body" sz="quarter" idx="13" hasCustomPrompt="1"/>
          </p:nvPr>
        </p:nvSpPr>
        <p:spPr>
          <a:xfrm>
            <a:off x="839788" y="450849"/>
            <a:ext cx="10539144" cy="815975"/>
          </a:xfrm>
          <a:prstGeom prst="rect">
            <a:avLst/>
          </a:prstGeom>
        </p:spPr>
        <p:txBody>
          <a:bodyPr anchor="ctr">
            <a:normAutofit/>
          </a:bodyPr>
          <a:lstStyle>
            <a:lvl1pPr marL="0" indent="0">
              <a:buNone/>
              <a:defRPr sz="4000" b="1" i="0">
                <a:solidFill>
                  <a:schemeClr val="accent1">
                    <a:lumMod val="50000"/>
                  </a:schemeClr>
                </a:solidFill>
                <a:latin typeface="Avenir Black" panose="02000503020000020003" pitchFamily="2" charset="0"/>
              </a:defRPr>
            </a:lvl1pPr>
          </a:lstStyle>
          <a:p>
            <a:pPr lvl="0"/>
            <a:r>
              <a:rPr lang="es-MX" dirty="0"/>
              <a:t>Título</a:t>
            </a:r>
          </a:p>
        </p:txBody>
      </p:sp>
      <p:sp>
        <p:nvSpPr>
          <p:cNvPr id="9" name="Marcador de contenido 8">
            <a:extLst>
              <a:ext uri="{FF2B5EF4-FFF2-40B4-BE49-F238E27FC236}">
                <a16:creationId xmlns:a16="http://schemas.microsoft.com/office/drawing/2014/main" id="{D42A88A9-F4E5-FE42-B73B-3A9B38E94053}"/>
              </a:ext>
            </a:extLst>
          </p:cNvPr>
          <p:cNvSpPr>
            <a:spLocks noGrp="1"/>
          </p:cNvSpPr>
          <p:nvPr>
            <p:ph sz="quarter" idx="14"/>
          </p:nvPr>
        </p:nvSpPr>
        <p:spPr>
          <a:xfrm>
            <a:off x="839788" y="2425700"/>
            <a:ext cx="10539412" cy="3763963"/>
          </a:xfrm>
          <a:prstGeom prst="rect">
            <a:avLst/>
          </a:prstGeom>
        </p:spPr>
        <p:txBody>
          <a:bodyPr/>
          <a:lstStyle>
            <a:lvl1pPr>
              <a:defRPr b="0" i="0">
                <a:solidFill>
                  <a:schemeClr val="tx1">
                    <a:lumMod val="50000"/>
                    <a:lumOff val="50000"/>
                  </a:schemeClr>
                </a:solidFill>
                <a:latin typeface="Avenir Book" panose="02000503020000020003" pitchFamily="2" charset="0"/>
              </a:defRPr>
            </a:lvl1pPr>
            <a:lvl2pPr>
              <a:defRPr b="0" i="0">
                <a:solidFill>
                  <a:schemeClr val="tx1">
                    <a:lumMod val="50000"/>
                    <a:lumOff val="50000"/>
                  </a:schemeClr>
                </a:solidFill>
                <a:latin typeface="Avenir Book" panose="02000503020000020003" pitchFamily="2" charset="0"/>
              </a:defRPr>
            </a:lvl2pPr>
            <a:lvl3pPr>
              <a:defRPr b="0" i="0">
                <a:solidFill>
                  <a:schemeClr val="tx1">
                    <a:lumMod val="50000"/>
                    <a:lumOff val="50000"/>
                  </a:schemeClr>
                </a:solidFill>
                <a:latin typeface="Avenir Book" panose="02000503020000020003" pitchFamily="2" charset="0"/>
              </a:defRPr>
            </a:lvl3pPr>
            <a:lvl4pPr>
              <a:defRPr b="0" i="0">
                <a:solidFill>
                  <a:schemeClr val="tx1">
                    <a:lumMod val="50000"/>
                    <a:lumOff val="50000"/>
                  </a:schemeClr>
                </a:solidFill>
                <a:latin typeface="Avenir Book" panose="02000503020000020003" pitchFamily="2" charset="0"/>
              </a:defRPr>
            </a:lvl4pPr>
            <a:lvl5pPr>
              <a:defRPr b="0" i="0">
                <a:solidFill>
                  <a:schemeClr val="tx1">
                    <a:lumMod val="50000"/>
                    <a:lumOff val="50000"/>
                  </a:schemeClr>
                </a:solidFill>
                <a:latin typeface="Avenir Book" panose="02000503020000020003" pitchFamily="2" charset="0"/>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MX" dirty="0"/>
          </a:p>
        </p:txBody>
      </p:sp>
      <p:sp>
        <p:nvSpPr>
          <p:cNvPr id="11" name="Marcador de texto 10">
            <a:extLst>
              <a:ext uri="{FF2B5EF4-FFF2-40B4-BE49-F238E27FC236}">
                <a16:creationId xmlns:a16="http://schemas.microsoft.com/office/drawing/2014/main" id="{5982A4C1-A6E9-124F-80FC-3A160F7DE760}"/>
              </a:ext>
            </a:extLst>
          </p:cNvPr>
          <p:cNvSpPr>
            <a:spLocks noGrp="1"/>
          </p:cNvSpPr>
          <p:nvPr>
            <p:ph type="body" sz="quarter" idx="15" hasCustomPrompt="1"/>
          </p:nvPr>
        </p:nvSpPr>
        <p:spPr>
          <a:xfrm>
            <a:off x="839788" y="1556950"/>
            <a:ext cx="10539412" cy="702061"/>
          </a:xfrm>
          <a:prstGeom prst="rect">
            <a:avLst/>
          </a:prstGeom>
        </p:spPr>
        <p:txBody>
          <a:bodyPr>
            <a:normAutofit/>
          </a:bodyPr>
          <a:lstStyle>
            <a:lvl1pPr marL="0" indent="0">
              <a:buFontTx/>
              <a:buNone/>
              <a:defRPr sz="2800" b="0" i="0">
                <a:solidFill>
                  <a:srgbClr val="199C7F"/>
                </a:solidFill>
                <a:latin typeface="Avenir Medium" panose="02000503020000020003" pitchFamily="2" charset="0"/>
              </a:defRPr>
            </a:lvl1pPr>
          </a:lstStyle>
          <a:p>
            <a:pPr lvl="0"/>
            <a:r>
              <a:rPr lang="es-MX" dirty="0"/>
              <a:t>Subtítulo</a:t>
            </a:r>
          </a:p>
        </p:txBody>
      </p:sp>
    </p:spTree>
    <p:extLst>
      <p:ext uri="{BB962C8B-B14F-4D97-AF65-F5344CB8AC3E}">
        <p14:creationId xmlns:p14="http://schemas.microsoft.com/office/powerpoint/2010/main" val="352277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3AC2783-C67A-EA46-A651-29A9ED8452D0}"/>
              </a:ext>
            </a:extLst>
          </p:cNvPr>
          <p:cNvSpPr>
            <a:spLocks noGrp="1"/>
          </p:cNvSpPr>
          <p:nvPr>
            <p:ph type="dt" sz="half" idx="10"/>
          </p:nvPr>
        </p:nvSpPr>
        <p:spPr/>
        <p:txBody>
          <a:bodyPr/>
          <a:lstStyle/>
          <a:p>
            <a:fld id="{73E1B0BD-5392-BC4E-A4E8-96FD9A742288}" type="datetimeFigureOut">
              <a:rPr lang="es-MX" smtClean="0"/>
              <a:t>21/02/2024</a:t>
            </a:fld>
            <a:endParaRPr lang="es-MX"/>
          </a:p>
        </p:txBody>
      </p:sp>
      <p:sp>
        <p:nvSpPr>
          <p:cNvPr id="3" name="Marcador de pie de página 2">
            <a:extLst>
              <a:ext uri="{FF2B5EF4-FFF2-40B4-BE49-F238E27FC236}">
                <a16:creationId xmlns:a16="http://schemas.microsoft.com/office/drawing/2014/main" id="{FD83FA07-B3BF-4C43-9A9A-E6CB84DF876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5E47ABE-9D12-F345-B654-E0EFABBDE949}"/>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2166351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76550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7" r:id="rId3"/>
  </p:sldLayoutIdLst>
  <p:txStyles>
    <p:title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FD67301-8673-674F-BCFC-BFBB65F15E5E}"/>
              </a:ext>
            </a:extLst>
          </p:cNvPr>
          <p:cNvPicPr>
            <a:picLocks noChangeAspect="1"/>
          </p:cNvPicPr>
          <p:nvPr/>
        </p:nvPicPr>
        <p:blipFill rotWithShape="1">
          <a:blip r:embed="rId2"/>
          <a:srcRect t="-46"/>
          <a:stretch/>
        </p:blipFill>
        <p:spPr>
          <a:xfrm>
            <a:off x="0" y="1"/>
            <a:ext cx="12218988" cy="6854884"/>
          </a:xfrm>
          <a:prstGeom prst="rect">
            <a:avLst/>
          </a:prstGeom>
        </p:spPr>
      </p:pic>
      <p:sp>
        <p:nvSpPr>
          <p:cNvPr id="7" name="Rectángulo 6">
            <a:extLst>
              <a:ext uri="{FF2B5EF4-FFF2-40B4-BE49-F238E27FC236}">
                <a16:creationId xmlns:a16="http://schemas.microsoft.com/office/drawing/2014/main" id="{10D3C991-AD0B-4EF3-B8CC-97FF7D07979E}"/>
              </a:ext>
            </a:extLst>
          </p:cNvPr>
          <p:cNvSpPr/>
          <p:nvPr/>
        </p:nvSpPr>
        <p:spPr>
          <a:xfrm>
            <a:off x="427832" y="1596349"/>
            <a:ext cx="11144250" cy="3785652"/>
          </a:xfrm>
          <a:prstGeom prst="rect">
            <a:avLst/>
          </a:prstGeom>
        </p:spPr>
        <p:txBody>
          <a:bodyPr wrap="square">
            <a:spAutoFit/>
          </a:bodyPr>
          <a:lstStyle/>
          <a:p>
            <a:pPr algn="ctr"/>
            <a:r>
              <a:rPr lang="es-ES" sz="4400" b="1" dirty="0">
                <a:latin typeface="Avenir Book" panose="02000503020000020003" pitchFamily="2" charset="0"/>
              </a:rPr>
              <a:t>Trámite de Titulación, Registro de Título y Expedición de Cédula Profesional.</a:t>
            </a:r>
          </a:p>
          <a:p>
            <a:pPr algn="ctr"/>
            <a:endParaRPr lang="es-ES" sz="2000" b="1" dirty="0">
              <a:latin typeface="Avenir Book" panose="02000503020000020003" pitchFamily="2" charset="0"/>
            </a:endParaRPr>
          </a:p>
          <a:p>
            <a:pPr algn="ctr"/>
            <a:r>
              <a:rPr lang="es-ES" sz="4400" b="1" dirty="0">
                <a:latin typeface="Avenir Book" panose="02000503020000020003" pitchFamily="2" charset="0"/>
              </a:rPr>
              <a:t>Que deberán realizar los estudiantes del nivel Técnico Superior Universitario que egresarán en agosto del 2024</a:t>
            </a:r>
          </a:p>
        </p:txBody>
      </p:sp>
    </p:spTree>
    <p:extLst>
      <p:ext uri="{BB962C8B-B14F-4D97-AF65-F5344CB8AC3E}">
        <p14:creationId xmlns:p14="http://schemas.microsoft.com/office/powerpoint/2010/main" val="770204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16699" y="1407248"/>
            <a:ext cx="11800113" cy="4576694"/>
          </a:xfrm>
          <a:prstGeom prst="rect">
            <a:avLst/>
          </a:prstGeom>
          <a:noFill/>
          <a:ln w="57150" cmpd="thickThin">
            <a:solidFill>
              <a:schemeClr val="tx1"/>
            </a:solidFill>
            <a:miter lim="800000"/>
            <a:headEnd/>
            <a:tailEnd/>
          </a:ln>
        </p:spPr>
        <p:txBody>
          <a:bodyPr lIns="144000" rIns="144000"/>
          <a:lstStyle/>
          <a:p>
            <a:pPr marL="342900" indent="-342900" algn="just" eaLnBrk="0" hangingPunct="0">
              <a:buFont typeface="+mj-lt"/>
              <a:buAutoNum type="arabicPeriod" startAt="10"/>
              <a:tabLst>
                <a:tab pos="457200" algn="l"/>
              </a:tabLst>
              <a:defRPr/>
            </a:pPr>
            <a:r>
              <a:rPr lang="es-MX" dirty="0">
                <a:latin typeface="Avenir Book" panose="02000503020000020003" pitchFamily="2" charset="0"/>
              </a:rPr>
              <a:t>Realizar el trámite de titulación en línea, ingresar a: </a:t>
            </a:r>
            <a:r>
              <a:rPr lang="es-MX" b="1" dirty="0">
                <a:latin typeface="Avenir Book" panose="02000503020000020003" pitchFamily="2" charset="0"/>
              </a:rPr>
              <a:t>Portal del Alumno -&gt;Académicos -&gt;Estadías -&gt;</a:t>
            </a:r>
            <a:r>
              <a:rPr lang="es-MX" dirty="0">
                <a:latin typeface="Avenir Book" panose="02000503020000020003" pitchFamily="2" charset="0"/>
              </a:rPr>
              <a:t> descargar el documento “</a:t>
            </a:r>
            <a:r>
              <a:rPr lang="es-MX" b="1" dirty="0">
                <a:latin typeface="Avenir Book" panose="02000503020000020003" pitchFamily="2" charset="0"/>
              </a:rPr>
              <a:t>Manual Alumno”, </a:t>
            </a:r>
            <a:r>
              <a:rPr lang="es-MX" dirty="0">
                <a:latin typeface="Avenir Book" panose="02000503020000020003" pitchFamily="2" charset="0"/>
              </a:rPr>
              <a:t>en el cual se describe paso a paso el proceso de titulación electrónica, ejecutar el proceso para generar los siguientes documentos:</a:t>
            </a:r>
          </a:p>
          <a:p>
            <a:pPr lvl="2" algn="just" eaLnBrk="0" hangingPunct="0">
              <a:defRPr/>
            </a:pPr>
            <a:r>
              <a:rPr lang="es-MX" dirty="0">
                <a:latin typeface="Avenir Book" panose="02000503020000020003" pitchFamily="2" charset="0"/>
              </a:rPr>
              <a:t>a) Oficio de Autorización y Aprobación de la Memoria de Estadía.</a:t>
            </a:r>
          </a:p>
          <a:p>
            <a:pPr lvl="2" algn="just" eaLnBrk="0" hangingPunct="0">
              <a:defRPr/>
            </a:pPr>
            <a:r>
              <a:rPr lang="es-MX" dirty="0">
                <a:latin typeface="Avenir Book" panose="02000503020000020003" pitchFamily="2" charset="0"/>
              </a:rPr>
              <a:t>b) Calificaciones del Alumno en su Estadía en el Sector Productivo.</a:t>
            </a:r>
          </a:p>
          <a:p>
            <a:pPr lvl="2" algn="just" eaLnBrk="0" hangingPunct="0">
              <a:defRPr/>
            </a:pPr>
            <a:r>
              <a:rPr lang="es-MX" dirty="0">
                <a:latin typeface="Avenir Book" panose="02000503020000020003" pitchFamily="2" charset="0"/>
              </a:rPr>
              <a:t>c) Acta de Toma de Protesta.</a:t>
            </a:r>
          </a:p>
          <a:p>
            <a:pPr lvl="2" algn="just" eaLnBrk="0" hangingPunct="0">
              <a:defRPr/>
            </a:pPr>
            <a:r>
              <a:rPr lang="es-MX" dirty="0">
                <a:latin typeface="Avenir Book" panose="02000503020000020003" pitchFamily="2" charset="0"/>
              </a:rPr>
              <a:t>d) Formato de no adeudo.</a:t>
            </a:r>
          </a:p>
          <a:p>
            <a:pPr lvl="2" algn="just" eaLnBrk="0" hangingPunct="0">
              <a:defRPr/>
            </a:pPr>
            <a:r>
              <a:rPr lang="es-MX" dirty="0">
                <a:latin typeface="Avenir Book" panose="02000503020000020003" pitchFamily="2" charset="0"/>
              </a:rPr>
              <a:t>e) Documento de confirmación de datos para el trámite de cédula profesional electrónica.</a:t>
            </a:r>
          </a:p>
          <a:p>
            <a:pPr marL="342900" indent="-342900" algn="just" eaLnBrk="0" hangingPunct="0">
              <a:buFont typeface="+mj-lt"/>
              <a:buAutoNum type="arabicPeriod" startAt="10"/>
              <a:defRPr/>
            </a:pPr>
            <a:endParaRPr lang="es-MX" sz="1400" dirty="0">
              <a:latin typeface="Avenir Book" panose="02000503020000020003" pitchFamily="2" charset="0"/>
            </a:endParaRPr>
          </a:p>
          <a:p>
            <a:pPr marL="342900" indent="-342900" algn="just" eaLnBrk="0" hangingPunct="0">
              <a:buFont typeface="+mj-lt"/>
              <a:buAutoNum type="arabicPeriod" startAt="10"/>
              <a:defRPr/>
            </a:pPr>
            <a:r>
              <a:rPr lang="es-MX" dirty="0">
                <a:latin typeface="Avenir Book" panose="02000503020000020003" pitchFamily="2" charset="0"/>
              </a:rPr>
              <a:t>Sustentar el Acto Protocolario de Réplica de la Memoria de Estadía y Toma de Protesta por el medio que se le indique (presencial o virtual), según indicaciones de la Dirección de Carrera y la Empresa.</a:t>
            </a:r>
          </a:p>
          <a:p>
            <a:pPr marL="342900" indent="-342900" algn="just" eaLnBrk="0" hangingPunct="0">
              <a:buFont typeface="+mj-lt"/>
              <a:buAutoNum type="arabicPeriod" startAt="10"/>
              <a:defRPr/>
            </a:pPr>
            <a:endParaRPr lang="es-MX" sz="1400" b="1" dirty="0">
              <a:latin typeface="Avenir Book" panose="02000503020000020003" pitchFamily="2" charset="0"/>
            </a:endParaRPr>
          </a:p>
          <a:p>
            <a:pPr marL="342900" indent="-342900" algn="just" eaLnBrk="0" hangingPunct="0">
              <a:buFont typeface="+mj-lt"/>
              <a:buAutoNum type="arabicPeriod" startAt="10"/>
              <a:defRPr/>
            </a:pPr>
            <a:r>
              <a:rPr lang="es-MX" dirty="0">
                <a:latin typeface="Avenir Book" panose="02000503020000020003" pitchFamily="2" charset="0"/>
              </a:rPr>
              <a:t>Contar con </a:t>
            </a:r>
            <a:r>
              <a:rPr lang="es-MX" b="1" dirty="0" err="1">
                <a:latin typeface="Avenir Book" panose="02000503020000020003" pitchFamily="2" charset="0"/>
              </a:rPr>
              <a:t>e.firma</a:t>
            </a:r>
            <a:r>
              <a:rPr lang="es-MX" b="1" dirty="0">
                <a:latin typeface="Avenir Book" panose="02000503020000020003" pitchFamily="2" charset="0"/>
              </a:rPr>
              <a:t> del SAT (Servicio de Administración Tributaria), </a:t>
            </a:r>
            <a:r>
              <a:rPr lang="es-MX" dirty="0">
                <a:latin typeface="Avenir Book" panose="02000503020000020003" pitchFamily="2" charset="0"/>
              </a:rPr>
              <a:t>es requisito indispensable para obtener la cédula profesional electrónica de la plataforma de la Dirección General de Profesiones de la CDMX.</a:t>
            </a:r>
          </a:p>
          <a:p>
            <a:pPr marL="342900" indent="-342900" algn="just" eaLnBrk="0" hangingPunct="0">
              <a:buFont typeface="+mj-lt"/>
              <a:buAutoNum type="arabicPeriod" startAt="10"/>
              <a:defRPr/>
            </a:pPr>
            <a:endParaRPr lang="es-MX" sz="1400" dirty="0">
              <a:latin typeface="Avenir Book" panose="02000503020000020003" pitchFamily="2" charset="0"/>
            </a:endParaRPr>
          </a:p>
          <a:p>
            <a:pPr algn="just" eaLnBrk="0" hangingPunct="0">
              <a:defRPr/>
            </a:pPr>
            <a:r>
              <a:rPr lang="es-MX" b="1" dirty="0">
                <a:latin typeface="Avenir Book" panose="02000503020000020003" pitchFamily="2" charset="0"/>
              </a:rPr>
              <a:t>NOTA:</a:t>
            </a:r>
            <a:r>
              <a:rPr lang="es-MX" dirty="0">
                <a:latin typeface="Avenir Book" panose="02000503020000020003" pitchFamily="2" charset="0"/>
              </a:rPr>
              <a:t> Todo Egresado Titulado de la UTSJR en el nivel TSU, </a:t>
            </a:r>
            <a:r>
              <a:rPr lang="es-ES" b="1" dirty="0">
                <a:latin typeface="Avenir Book" panose="02000503020000020003" pitchFamily="2" charset="0"/>
              </a:rPr>
              <a:t>podrá tramitar: Cédula Profesional de la Dirección General de Profesiones de la CDMX y Cédula Profesional Estatal de Querétaro.</a:t>
            </a:r>
            <a:endParaRPr lang="es-MX" dirty="0">
              <a:latin typeface="Avenir Book" panose="02000503020000020003" pitchFamily="2" charset="0"/>
            </a:endParaRPr>
          </a:p>
          <a:p>
            <a:pPr lvl="0" algn="just" eaLnBrk="0" hangingPunct="0">
              <a:defRPr/>
            </a:pPr>
            <a:endParaRPr lang="es-MX" dirty="0">
              <a:latin typeface="Avenir Book" panose="02000503020000020003" pitchFamily="2" charset="0"/>
            </a:endParaRPr>
          </a:p>
        </p:txBody>
      </p:sp>
      <p:sp>
        <p:nvSpPr>
          <p:cNvPr id="5" name="Título 1">
            <a:extLst>
              <a:ext uri="{FF2B5EF4-FFF2-40B4-BE49-F238E27FC236}">
                <a16:creationId xmlns:a16="http://schemas.microsoft.com/office/drawing/2014/main" id="{239948B2-389D-4D3B-8633-25C4D69BDE89}"/>
              </a:ext>
            </a:extLst>
          </p:cNvPr>
          <p:cNvSpPr txBox="1">
            <a:spLocks/>
          </p:cNvSpPr>
          <p:nvPr/>
        </p:nvSpPr>
        <p:spPr>
          <a:xfrm>
            <a:off x="3523129" y="312999"/>
            <a:ext cx="6158753"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 sz="2200" dirty="0">
                <a:solidFill>
                  <a:schemeClr val="tx1"/>
                </a:solidFill>
                <a:latin typeface="Avenir Book" panose="02000503020000020003" pitchFamily="2" charset="0"/>
              </a:rPr>
              <a:t>GUÍA DE 12 PASOS PARA REALIZAR EL TRÁMITE DE TITULACIÓN TSU</a:t>
            </a:r>
            <a:endParaRPr lang="es-MX" sz="22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3505713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239948B2-389D-4D3B-8633-25C4D69BDE89}"/>
              </a:ext>
            </a:extLst>
          </p:cNvPr>
          <p:cNvSpPr txBox="1">
            <a:spLocks/>
          </p:cNvSpPr>
          <p:nvPr/>
        </p:nvSpPr>
        <p:spPr>
          <a:xfrm>
            <a:off x="3523129" y="409984"/>
            <a:ext cx="6158753"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 sz="3200" dirty="0">
                <a:solidFill>
                  <a:schemeClr val="tx1"/>
                </a:solidFill>
                <a:latin typeface="Avenir Book" panose="02000503020000020003" pitchFamily="2" charset="0"/>
              </a:rPr>
              <a:t>TRÁMITE DE TITULACIÓN TSU</a:t>
            </a:r>
            <a:endParaRPr lang="es-MX" sz="3200" dirty="0">
              <a:solidFill>
                <a:schemeClr val="tx1"/>
              </a:solidFill>
              <a:latin typeface="Avenir Book" panose="02000503020000020003" pitchFamily="2" charset="0"/>
            </a:endParaRPr>
          </a:p>
        </p:txBody>
      </p:sp>
      <p:sp>
        <p:nvSpPr>
          <p:cNvPr id="6" name="CuadroTexto 5">
            <a:extLst>
              <a:ext uri="{FF2B5EF4-FFF2-40B4-BE49-F238E27FC236}">
                <a16:creationId xmlns:a16="http://schemas.microsoft.com/office/drawing/2014/main" id="{B0E13CA1-0B11-40FE-BAC9-E0EF54B768C7}"/>
              </a:ext>
            </a:extLst>
          </p:cNvPr>
          <p:cNvSpPr txBox="1"/>
          <p:nvPr/>
        </p:nvSpPr>
        <p:spPr>
          <a:xfrm>
            <a:off x="609599" y="1906095"/>
            <a:ext cx="9628910" cy="3767057"/>
          </a:xfrm>
          <a:prstGeom prst="rect">
            <a:avLst/>
          </a:prstGeom>
          <a:noFill/>
        </p:spPr>
        <p:txBody>
          <a:bodyPr wrap="square">
            <a:spAutoFit/>
          </a:bodyPr>
          <a:lstStyle/>
          <a:p>
            <a:pPr algn="just">
              <a:lnSpc>
                <a:spcPct val="107000"/>
              </a:lnSpc>
              <a:spcAft>
                <a:spcPts val="800"/>
              </a:spcAft>
            </a:pPr>
            <a:r>
              <a:rPr lang="es-ES" sz="3200" dirty="0">
                <a:latin typeface="Avenir Book" panose="02000503020000020003" pitchFamily="2" charset="0"/>
              </a:rPr>
              <a:t>“Como medida preventiva y considerando las fechas e importancia de finalizar el proceso de titulación, en caso de que tu asesor(a) no responda tus dudas o retrase el seguimiento de la estadía, favor de enviarle correo electrónico con copia a tu tutor(a) y director de carrera. El objetivo es resolver la situación dentro del tiempo reglamentario”.</a:t>
            </a: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5373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39923" y="1491467"/>
            <a:ext cx="11747861" cy="4565046"/>
          </a:xfrm>
          <a:prstGeom prst="rect">
            <a:avLst/>
          </a:prstGeom>
          <a:noFill/>
          <a:ln w="57150" cmpd="thickThin">
            <a:solidFill>
              <a:schemeClr val="tx1"/>
            </a:solidFill>
            <a:miter lim="800000"/>
            <a:headEnd/>
            <a:tailEnd/>
          </a:ln>
        </p:spPr>
        <p:txBody>
          <a:bodyPr lIns="144000" rIns="144000"/>
          <a:lstStyle/>
          <a:p>
            <a:pPr marL="266700" lvl="1" indent="-174625" algn="just" eaLnBrk="0" hangingPunct="0">
              <a:spcBef>
                <a:spcPct val="20000"/>
              </a:spcBef>
              <a:buFont typeface="Wingdings" pitchFamily="2" charset="2"/>
              <a:buChar char="ü"/>
              <a:defRPr/>
            </a:pPr>
            <a:r>
              <a:rPr lang="es-ES_tradnl" b="1" dirty="0">
                <a:latin typeface="Avenir Book" panose="02000503020000020003" pitchFamily="2" charset="0"/>
              </a:rPr>
              <a:t>Toda la documentación mencionada en el punto 10 de la guía, deberá ser integrada y firmada electrónicamente por el egresado, asesor de estadía y Director de Carrera, máximo 1 día después de la fecha establecida en el Acta Toma de Protesta.</a:t>
            </a:r>
          </a:p>
          <a:p>
            <a:pPr marL="266700" lvl="1" indent="-174625" algn="just" eaLnBrk="0" hangingPunct="0">
              <a:spcBef>
                <a:spcPct val="20000"/>
              </a:spcBef>
              <a:buFont typeface="Wingdings" pitchFamily="2" charset="2"/>
              <a:buChar char="ü"/>
              <a:defRPr/>
            </a:pPr>
            <a:endParaRPr lang="es-ES_tradnl" sz="16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ES_tradnl" dirty="0">
                <a:latin typeface="Avenir Book" panose="02000503020000020003" pitchFamily="2" charset="0"/>
              </a:rPr>
              <a:t>Los pasos del </a:t>
            </a:r>
            <a:r>
              <a:rPr lang="es-ES_tradnl" b="1" dirty="0">
                <a:latin typeface="Avenir Book" panose="02000503020000020003" pitchFamily="2" charset="0"/>
              </a:rPr>
              <a:t>6 al 10 </a:t>
            </a:r>
            <a:r>
              <a:rPr lang="es-ES_tradnl" dirty="0">
                <a:latin typeface="Avenir Book" panose="02000503020000020003" pitchFamily="2" charset="0"/>
              </a:rPr>
              <a:t>deberás realizarlos en el periodo del </a:t>
            </a:r>
            <a:r>
              <a:rPr lang="es-ES" b="1" dirty="0">
                <a:latin typeface="Avenir Book" panose="02000503020000020003" pitchFamily="2" charset="0"/>
              </a:rPr>
              <a:t>19 de agosto al 30 de septiembre de 2024</a:t>
            </a:r>
            <a:r>
              <a:rPr lang="es-ES_tradnl" dirty="0">
                <a:latin typeface="Avenir Book" panose="02000503020000020003" pitchFamily="2" charset="0"/>
              </a:rPr>
              <a:t>, es importante considerar que se hacen cortes de egresados titulados mensualmente, por lo que no se reciben trámites con fechas del mes anterior una vez que inicia el nuevo mes.</a:t>
            </a:r>
          </a:p>
          <a:p>
            <a:pPr marL="266700" lvl="1" indent="-174625" algn="just" eaLnBrk="0" hangingPunct="0">
              <a:spcBef>
                <a:spcPct val="20000"/>
              </a:spcBef>
              <a:buFont typeface="Wingdings" pitchFamily="2" charset="2"/>
              <a:buChar char="ü"/>
              <a:defRPr/>
            </a:pPr>
            <a:endParaRPr lang="es-ES_tradnl" sz="16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dirty="0">
                <a:latin typeface="Avenir Book" panose="02000503020000020003" pitchFamily="2" charset="0"/>
              </a:rPr>
              <a:t>Una vez que el egresado, se ha titulado y firmado electrónicamente todos los documentos solicitados, el Departamento de Servicios Escolares los aprobará y posteriormente realizará el trámite correspondiente ante la Dirección General de Profesiones de la CDMX, la cédula de la Dirección Estatal de Profesiones de Querétaro la tramitará el egresado, de acuerdo a sus lineamientos de ambas dependencias.</a:t>
            </a:r>
          </a:p>
          <a:p>
            <a:pPr marL="266700" lvl="1" indent="-174625" algn="just" eaLnBrk="0" hangingPunct="0">
              <a:spcBef>
                <a:spcPct val="20000"/>
              </a:spcBef>
              <a:buFont typeface="Wingdings" pitchFamily="2" charset="2"/>
              <a:buChar char="ü"/>
              <a:defRPr/>
            </a:pPr>
            <a:endParaRPr lang="es-MX" sz="16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ES_tradnl" dirty="0">
                <a:latin typeface="Avenir Book" panose="02000503020000020003" pitchFamily="2" charset="0"/>
              </a:rPr>
              <a:t>En caso de realizarse algún evento de egresados TSU, será el Director de Carrera quien te informe la fecha, lugar y hora, favor de estar pendiente.</a:t>
            </a:r>
            <a:endParaRPr lang="es-MX" dirty="0">
              <a:latin typeface="Avenir Book" panose="02000503020000020003" pitchFamily="2" charset="0"/>
            </a:endParaRPr>
          </a:p>
          <a:p>
            <a:pPr marL="266700" lvl="1" indent="-174625" algn="just" eaLnBrk="0" hangingPunct="0">
              <a:spcBef>
                <a:spcPct val="20000"/>
              </a:spcBef>
              <a:buFont typeface="Wingdings" pitchFamily="2" charset="2"/>
              <a:buChar char="ü"/>
              <a:defRPr/>
            </a:pPr>
            <a:endParaRPr lang="es-ES_tradnl" sz="1700" dirty="0">
              <a:latin typeface="Avenir Book" panose="02000503020000020003" pitchFamily="2" charset="0"/>
            </a:endParaRP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3469341" y="435168"/>
            <a:ext cx="6212541"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 sz="2400" dirty="0">
                <a:solidFill>
                  <a:schemeClr val="tx1"/>
                </a:solidFill>
                <a:latin typeface="Avenir Book" panose="02000503020000020003" pitchFamily="2" charset="0"/>
              </a:rPr>
              <a:t>IMPORTANTE</a:t>
            </a: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4040122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76205" y="1438834"/>
            <a:ext cx="11682546" cy="4915645"/>
          </a:xfrm>
          <a:prstGeom prst="rect">
            <a:avLst/>
          </a:prstGeom>
          <a:noFill/>
          <a:ln w="57150" cmpd="thickThin">
            <a:solidFill>
              <a:schemeClr val="tx1"/>
            </a:solidFill>
            <a:miter lim="800000"/>
            <a:headEnd/>
            <a:tailEnd/>
          </a:ln>
        </p:spPr>
        <p:txBody>
          <a:bodyPr lIns="144000" rIns="144000"/>
          <a:lstStyle/>
          <a:p>
            <a:pPr marL="266700" lvl="1" indent="-174625" algn="just" eaLnBrk="0" hangingPunct="0">
              <a:spcBef>
                <a:spcPct val="20000"/>
              </a:spcBef>
              <a:buFont typeface="Wingdings" pitchFamily="2" charset="2"/>
              <a:buChar char="ü"/>
              <a:defRPr/>
            </a:pPr>
            <a:r>
              <a:rPr lang="es-MX" dirty="0">
                <a:latin typeface="Avenir Book" panose="02000503020000020003" pitchFamily="2" charset="0"/>
              </a:rPr>
              <a:t>Una vez que la Dirección General de Profesiones de la CDMX haya procesado y generado la cédula profesional electrónica, se enviará correo electrónico dirigido al titulado con las indicaciones para obtenerla.</a:t>
            </a:r>
          </a:p>
          <a:p>
            <a:pPr marL="266700" lvl="1" indent="-174625" algn="just" eaLnBrk="0" hangingPunct="0">
              <a:spcBef>
                <a:spcPct val="20000"/>
              </a:spcBef>
              <a:buFont typeface="Wingdings" pitchFamily="2" charset="2"/>
              <a:buChar char="ü"/>
              <a:defRPr/>
            </a:pPr>
            <a:endParaRPr lang="es-MX" sz="12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i="1" dirty="0">
                <a:latin typeface="Avenir Book" panose="02000503020000020003" pitchFamily="2" charset="0"/>
              </a:rPr>
              <a:t>Para poder descargar la cédula profesional electrónica de la Dirección General de Profesiones de la CDMX, el titulado deberá contar con su </a:t>
            </a:r>
            <a:r>
              <a:rPr lang="es-MX" i="1" dirty="0" err="1">
                <a:latin typeface="Avenir Book" panose="02000503020000020003" pitchFamily="2" charset="0"/>
              </a:rPr>
              <a:t>e.firma</a:t>
            </a:r>
            <a:r>
              <a:rPr lang="es-MX" i="1" dirty="0">
                <a:latin typeface="Avenir Book" panose="02000503020000020003" pitchFamily="2" charset="0"/>
              </a:rPr>
              <a:t> emitida por el SAT y podrá realizar la transacción económica del trámite con su tarjeta de crédito o débito bancaria</a:t>
            </a:r>
            <a:r>
              <a:rPr lang="es-MX" dirty="0">
                <a:latin typeface="Avenir Book" panose="02000503020000020003" pitchFamily="2" charset="0"/>
              </a:rPr>
              <a:t>.</a:t>
            </a:r>
          </a:p>
          <a:p>
            <a:pPr marL="266700" lvl="1" indent="-174625" algn="just" eaLnBrk="0" hangingPunct="0">
              <a:spcBef>
                <a:spcPct val="20000"/>
              </a:spcBef>
              <a:buFont typeface="Wingdings" pitchFamily="2" charset="2"/>
              <a:buChar char="ü"/>
              <a:defRPr/>
            </a:pPr>
            <a:endParaRPr lang="es-MX" sz="12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dirty="0">
                <a:latin typeface="Avenir Book" panose="02000503020000020003" pitchFamily="2" charset="0"/>
              </a:rPr>
              <a:t>Una vez que el titulado cuente con su cédula profesional electrónica, deberá subirla a la plataforma de la UTSJR: </a:t>
            </a:r>
            <a:r>
              <a:rPr lang="es-MX" b="1" dirty="0">
                <a:latin typeface="Avenir Book" panose="02000503020000020003" pitchFamily="2" charset="0"/>
              </a:rPr>
              <a:t>www.utsjr.edu.mx/Accesos Externos/Trámites Egresados</a:t>
            </a:r>
            <a:r>
              <a:rPr lang="es-MX" dirty="0">
                <a:latin typeface="Avenir Book" panose="02000503020000020003" pitchFamily="2" charset="0"/>
              </a:rPr>
              <a:t> y notificar vía correo o telefónicamente al Departamento de Servicios Escolares para su verificación y aprobación.</a:t>
            </a:r>
          </a:p>
          <a:p>
            <a:pPr marL="266700" lvl="1" indent="-174625" algn="just" eaLnBrk="0" hangingPunct="0">
              <a:spcBef>
                <a:spcPct val="20000"/>
              </a:spcBef>
              <a:buFont typeface="Wingdings" pitchFamily="2" charset="2"/>
              <a:buChar char="ü"/>
              <a:defRPr/>
            </a:pPr>
            <a:endParaRPr lang="es-MX" sz="12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dirty="0">
                <a:latin typeface="Avenir Book" panose="02000503020000020003" pitchFamily="2" charset="0"/>
              </a:rPr>
              <a:t>El trámite de la Cédula Profesional Estatal lo podrá realiza el egresado titulado una vez que cuente con su Título Profesional y demás documentos oficiales, por lo que el Departamento de Servicios Escolares les enviará un correo electrónico con las indicaciones para recoger toda su documentación.</a:t>
            </a:r>
          </a:p>
          <a:p>
            <a:pPr marL="92075" lvl="1" algn="just" eaLnBrk="0" hangingPunct="0">
              <a:spcBef>
                <a:spcPct val="20000"/>
              </a:spcBef>
              <a:defRPr/>
            </a:pPr>
            <a:endParaRPr lang="es-MX" sz="12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dirty="0">
                <a:latin typeface="Avenir Book" panose="02000503020000020003" pitchFamily="2" charset="0"/>
              </a:rPr>
              <a:t>Es necesario que todos los alumnos próximos a egresar y ser titulados, cuenten con su </a:t>
            </a:r>
            <a:r>
              <a:rPr lang="es-MX" dirty="0" err="1">
                <a:latin typeface="Avenir Book" panose="02000503020000020003" pitchFamily="2" charset="0"/>
              </a:rPr>
              <a:t>e.firma</a:t>
            </a:r>
            <a:r>
              <a:rPr lang="es-MX" dirty="0">
                <a:latin typeface="Avenir Book" panose="02000503020000020003" pitchFamily="2" charset="0"/>
              </a:rPr>
              <a:t>, la cual es de carácter gratuito, o en su caso renovarla o actualizarla de acuerdo a lo establecido por el SAT.</a:t>
            </a:r>
            <a:endParaRPr lang="es-ES_tradnl" dirty="0">
              <a:latin typeface="Avenir Book" panose="02000503020000020003" pitchFamily="2" charset="0"/>
            </a:endParaRP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3512326" y="429411"/>
            <a:ext cx="6183003"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 sz="2400" dirty="0">
                <a:solidFill>
                  <a:schemeClr val="tx1"/>
                </a:solidFill>
                <a:latin typeface="Avenir Book" panose="02000503020000020003" pitchFamily="2" charset="0"/>
              </a:rPr>
              <a:t>IMPORTANTE</a:t>
            </a:r>
          </a:p>
          <a:p>
            <a:pPr algn="ct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4217155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76205" y="1415997"/>
            <a:ext cx="11682546" cy="4931015"/>
          </a:xfrm>
          <a:prstGeom prst="rect">
            <a:avLst/>
          </a:prstGeom>
          <a:noFill/>
          <a:ln w="57150" cmpd="thickThin">
            <a:solidFill>
              <a:schemeClr val="tx1"/>
            </a:solidFill>
            <a:miter lim="800000"/>
            <a:headEnd/>
            <a:tailEnd/>
          </a:ln>
        </p:spPr>
        <p:txBody>
          <a:bodyPr lIns="144000" rIns="144000"/>
          <a:lstStyle/>
          <a:p>
            <a:pPr marL="92075" lvl="1" algn="just" eaLnBrk="0" hangingPunct="0">
              <a:spcBef>
                <a:spcPct val="20000"/>
              </a:spcBef>
              <a:defRPr/>
            </a:pPr>
            <a:r>
              <a:rPr lang="es-ES" sz="1600" dirty="0">
                <a:latin typeface="Avenir Book" panose="02000503020000020003" pitchFamily="2" charset="0"/>
              </a:rPr>
              <a:t>Hacemos de su conocimiento que sus documentos oficiales que nos requiera la DGP y la DEP para su trámite de Cédula Profesional, serán verificados en su autenticidad ante las dependencias oficiales correspondientes, por lo que si se determinara que alguno de ellos carece de validez oficial, se procederá conforme a la establecido en el Reglamento Académico de la Universidad Tecnológica de San Juan del Río, Querétaro, en su CAPÍTULO I. DISPOSICIONES GENERALES, Artículo 5, que a la letra dice:</a:t>
            </a:r>
          </a:p>
          <a:p>
            <a:pPr marL="92075" lvl="1" algn="just" eaLnBrk="0" hangingPunct="0">
              <a:spcBef>
                <a:spcPct val="20000"/>
              </a:spcBef>
              <a:defRPr/>
            </a:pPr>
            <a:endParaRPr lang="es-ES" sz="1000" dirty="0">
              <a:latin typeface="Avenir Book" panose="02000503020000020003" pitchFamily="2" charset="0"/>
            </a:endParaRPr>
          </a:p>
          <a:p>
            <a:pPr marL="92075" lvl="1" algn="just" eaLnBrk="0" hangingPunct="0">
              <a:spcBef>
                <a:spcPct val="20000"/>
              </a:spcBef>
              <a:defRPr/>
            </a:pPr>
            <a:r>
              <a:rPr lang="es-ES" sz="1600" dirty="0">
                <a:latin typeface="Avenir Book" panose="02000503020000020003" pitchFamily="2" charset="0"/>
              </a:rPr>
              <a:t> “La Universidad procederá de forma inmediata a la baja definitiva de un estudiante, si durante el transcurso y/o término de su formación académica se le comprueba la ilegalidad (documento apócrifo), de algún documento oficial necesario para la inscripción, reinscripción y/o titulación. </a:t>
            </a:r>
          </a:p>
          <a:p>
            <a:pPr marL="92075" lvl="1" algn="just" eaLnBrk="0" hangingPunct="0">
              <a:spcBef>
                <a:spcPct val="20000"/>
              </a:spcBef>
              <a:defRPr/>
            </a:pPr>
            <a:endParaRPr lang="es-ES" sz="1000" dirty="0">
              <a:latin typeface="Avenir Book" panose="02000503020000020003" pitchFamily="2" charset="0"/>
            </a:endParaRPr>
          </a:p>
          <a:p>
            <a:pPr marL="92075" lvl="1" algn="just" eaLnBrk="0" hangingPunct="0">
              <a:spcBef>
                <a:spcPct val="20000"/>
              </a:spcBef>
              <a:defRPr/>
            </a:pPr>
            <a:r>
              <a:rPr lang="es-ES" sz="1600" dirty="0">
                <a:latin typeface="Avenir Book" panose="02000503020000020003" pitchFamily="2" charset="0"/>
              </a:rPr>
              <a:t>Así mismo si en el ejercicio profesional se le comprueba la ilegitimidad de algún documento oficial de su formación académica, conforme al Artículo 5º de la Constitución Política de los Estados Unidos Mexicanos, las acciones académicas o administrativas serán inexistentes y quedarán sin efecto a cualquier beneficio que haya logrado o esté realizando, procediendo en su contra las sanciones que por ley sean aplicables.”</a:t>
            </a:r>
          </a:p>
          <a:p>
            <a:pPr marL="92075" lvl="1" algn="just" eaLnBrk="0" hangingPunct="0">
              <a:spcBef>
                <a:spcPct val="20000"/>
              </a:spcBef>
              <a:defRPr/>
            </a:pPr>
            <a:endParaRPr lang="es-ES" sz="1000" dirty="0">
              <a:latin typeface="Avenir Book" panose="02000503020000020003" pitchFamily="2" charset="0"/>
            </a:endParaRPr>
          </a:p>
          <a:p>
            <a:pPr marL="92075" lvl="1" algn="just" eaLnBrk="0" hangingPunct="0">
              <a:spcBef>
                <a:spcPct val="20000"/>
              </a:spcBef>
              <a:defRPr/>
            </a:pPr>
            <a:r>
              <a:rPr lang="es-ES" sz="1600" dirty="0">
                <a:latin typeface="Avenir Book" panose="02000503020000020003" pitchFamily="2" charset="0"/>
              </a:rPr>
              <a:t>Así mismo le informamos que de incurrir en la falta antes mencionada, también se aplicará lo establecido en el Acuerdo de la SEP 17/11/17, Artículo 62, párrafo segundo, que a la letra dice: "De comprobarse que la documentación no es auténtica, que la información sea falsa o que haya sido alterada, el Particular dará parte a las autoridades competentes para los efectos legales a que haya lugar; procederá a anular las calificaciones obtenidas por el alumno en el nivel educativo del tipo superior que hubiese cursado, y lo hará del conocimiento al alumno".</a:t>
            </a:r>
            <a:endParaRPr lang="es-ES_tradnl" sz="1600" dirty="0">
              <a:latin typeface="Avenir Book" panose="02000503020000020003" pitchFamily="2" charset="0"/>
            </a:endParaRP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3523130" y="410629"/>
            <a:ext cx="6212542"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 sz="2400" dirty="0">
                <a:solidFill>
                  <a:schemeClr val="tx1"/>
                </a:solidFill>
                <a:latin typeface="Avenir Book" panose="02000503020000020003" pitchFamily="2" charset="0"/>
              </a:rPr>
              <a:t>IMPORTANTE</a:t>
            </a:r>
          </a:p>
          <a:p>
            <a:pPr algn="ct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2991585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18148" y="1679205"/>
            <a:ext cx="11798660" cy="4418149"/>
          </a:xfrm>
          <a:prstGeom prst="rect">
            <a:avLst/>
          </a:prstGeom>
          <a:noFill/>
          <a:ln w="57150" cmpd="thickThin">
            <a:solidFill>
              <a:schemeClr val="tx1"/>
            </a:solidFill>
            <a:miter lim="800000"/>
            <a:headEnd/>
            <a:tailEnd/>
          </a:ln>
        </p:spPr>
        <p:txBody>
          <a:bodyPr lIns="144000" rIns="144000"/>
          <a:lstStyle/>
          <a:p>
            <a:pPr marL="266700" lvl="1" indent="-174625" algn="just" eaLnBrk="0" hangingPunct="0">
              <a:spcBef>
                <a:spcPct val="20000"/>
              </a:spcBef>
              <a:buFont typeface="Wingdings" pitchFamily="2" charset="2"/>
              <a:buChar char="ü"/>
              <a:defRPr/>
            </a:pPr>
            <a:r>
              <a:rPr lang="es-MX" sz="1700" dirty="0">
                <a:latin typeface="Avenir Book" panose="02000503020000020003" pitchFamily="2" charset="0"/>
              </a:rPr>
              <a:t>Todos los egresados del nivel TSU podrán continuar con sus estudios del nivel Licenciatura o Ingeniería, teniendo como requisito obligatorio su titulación como Técnico Superior Universitario, de acuerdo a lo establecido en el Reglamento Académico vigente en su Artículo número 13. </a:t>
            </a:r>
          </a:p>
          <a:p>
            <a:pPr marL="266700" lvl="1" indent="-174625" algn="just" eaLnBrk="0" hangingPunct="0">
              <a:spcBef>
                <a:spcPct val="20000"/>
              </a:spcBef>
              <a:buFont typeface="Wingdings" pitchFamily="2" charset="2"/>
              <a:buChar char="ü"/>
              <a:defRPr/>
            </a:pPr>
            <a:endParaRPr lang="es-MX" sz="17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sz="1700" dirty="0">
                <a:latin typeface="Avenir Book" panose="02000503020000020003" pitchFamily="2" charset="0"/>
              </a:rPr>
              <a:t>Los egresados titulados del nivel TSU deberán realizar su reinscripción al séptimo cuatrimestre de acuerdo a las fechas establecidas en el calendario escolar y al calendario de pagos </a:t>
            </a:r>
            <a:r>
              <a:rPr lang="es-MX" sz="1700" b="1" dirty="0">
                <a:latin typeface="Avenir Book" panose="02000503020000020003" pitchFamily="2" charset="0"/>
              </a:rPr>
              <a:t>(</a:t>
            </a:r>
            <a:r>
              <a:rPr lang="es-ES" sz="1700" b="1" dirty="0">
                <a:latin typeface="Avenir Book" panose="02000503020000020003" pitchFamily="2" charset="0"/>
              </a:rPr>
              <a:t>semana del 19 al 23 de agosto del 2024</a:t>
            </a:r>
            <a:r>
              <a:rPr lang="es-MX" sz="1700" b="1" dirty="0">
                <a:latin typeface="Avenir Book" panose="02000503020000020003" pitchFamily="2" charset="0"/>
              </a:rPr>
              <a:t>)</a:t>
            </a:r>
            <a:r>
              <a:rPr lang="es-MX" sz="1700" dirty="0">
                <a:latin typeface="Avenir Book" panose="02000503020000020003" pitchFamily="2" charset="0"/>
              </a:rPr>
              <a:t>, siguiendo la misma metodología de los cuatrimestres anteriores.</a:t>
            </a:r>
          </a:p>
          <a:p>
            <a:pPr marL="92075" lvl="1" algn="just" eaLnBrk="0" hangingPunct="0">
              <a:spcBef>
                <a:spcPct val="20000"/>
              </a:spcBef>
              <a:defRPr/>
            </a:pPr>
            <a:r>
              <a:rPr lang="es-MX" sz="1700" dirty="0">
                <a:latin typeface="Avenir Book" panose="02000503020000020003" pitchFamily="2" charset="0"/>
              </a:rPr>
              <a:t> </a:t>
            </a:r>
          </a:p>
          <a:p>
            <a:pPr marL="266700" lvl="1" indent="-174625" algn="just" eaLnBrk="0" hangingPunct="0">
              <a:spcBef>
                <a:spcPct val="20000"/>
              </a:spcBef>
              <a:buFont typeface="Wingdings" pitchFamily="2" charset="2"/>
              <a:buChar char="ü"/>
              <a:defRPr/>
            </a:pPr>
            <a:r>
              <a:rPr lang="es-MX" sz="1700" dirty="0">
                <a:latin typeface="Avenir Book" panose="02000503020000020003" pitchFamily="2" charset="0"/>
              </a:rPr>
              <a:t>Los egresados del nivel TSU que no realicen su trámite de titulación en el tiempo establecido para tal efecto en el Reglamento Académico vigente, Artículo número 61, quedarán registrados como </a:t>
            </a:r>
            <a:r>
              <a:rPr lang="es-MX" sz="1700" b="1" dirty="0">
                <a:latin typeface="Avenir Book" panose="02000503020000020003" pitchFamily="2" charset="0"/>
              </a:rPr>
              <a:t>egresados no titulados</a:t>
            </a:r>
            <a:r>
              <a:rPr lang="es-MX" sz="1700" dirty="0">
                <a:latin typeface="Avenir Book" panose="02000503020000020003" pitchFamily="2" charset="0"/>
              </a:rPr>
              <a:t>, sin posibilidad de poderse titular por alguna otra opción que no sea el proyecto de estadía.</a:t>
            </a:r>
          </a:p>
          <a:p>
            <a:pPr marL="266700" lvl="1" indent="-174625" algn="just" eaLnBrk="0" hangingPunct="0">
              <a:spcBef>
                <a:spcPct val="20000"/>
              </a:spcBef>
              <a:buFont typeface="Wingdings" pitchFamily="2" charset="2"/>
              <a:buChar char="ü"/>
              <a:defRPr/>
            </a:pPr>
            <a:endParaRPr lang="es-MX" sz="17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sz="1700" dirty="0">
                <a:latin typeface="Avenir Book" panose="02000503020000020003" pitchFamily="2" charset="0"/>
              </a:rPr>
              <a:t>Los egresados del nivel TSU, que se encuentren cursando el séptimo cuatrimestre y no realicen su trámite de titulación de dicho nivel en el tiempo reglamentario, </a:t>
            </a:r>
            <a:r>
              <a:rPr lang="es-MX" sz="1700" b="1" dirty="0">
                <a:latin typeface="Avenir Book" panose="02000503020000020003" pitchFamily="2" charset="0"/>
              </a:rPr>
              <a:t>causarán baja definitiva del nivel Licenciatura o Ingeniería por faltas al reglamento</a:t>
            </a:r>
            <a:r>
              <a:rPr lang="es-MX" sz="1700" dirty="0">
                <a:latin typeface="Avenir Book" panose="02000503020000020003" pitchFamily="2" charset="0"/>
              </a:rPr>
              <a:t>, quedando limitados de forma definitiva para realizar continuidad de estudios.</a:t>
            </a: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3509682" y="221133"/>
            <a:ext cx="6145306" cy="1258044"/>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 sz="2400" dirty="0">
                <a:solidFill>
                  <a:schemeClr val="tx1"/>
                </a:solidFill>
                <a:latin typeface="Avenir Book" panose="02000503020000020003" pitchFamily="2" charset="0"/>
              </a:rPr>
              <a:t>REINSCRIPCIÓN AL SEPTIMO CUATRIMESTRE </a:t>
            </a:r>
          </a:p>
          <a:p>
            <a:pPr algn="ctr"/>
            <a:r>
              <a:rPr lang="es-ES" sz="2400" dirty="0">
                <a:solidFill>
                  <a:schemeClr val="tx1"/>
                </a:solidFill>
                <a:latin typeface="Avenir Book" panose="02000503020000020003" pitchFamily="2" charset="0"/>
              </a:rPr>
              <a:t>NIVEL LICENCIATURA O INGENIERÍA</a:t>
            </a: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1857280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62564" y="1541584"/>
            <a:ext cx="11493860" cy="4781007"/>
          </a:xfrm>
          <a:prstGeom prst="rect">
            <a:avLst/>
          </a:prstGeom>
          <a:noFill/>
          <a:ln w="57150" cmpd="thickThin">
            <a:solidFill>
              <a:schemeClr val="tx1"/>
            </a:solidFill>
            <a:miter lim="800000"/>
            <a:headEnd/>
            <a:tailEnd/>
          </a:ln>
        </p:spPr>
        <p:txBody>
          <a:bodyPr lIns="144000" rIns="144000"/>
          <a:lstStyle/>
          <a:p>
            <a:pPr marL="457200" indent="-457200" algn="just" eaLnBrk="0" hangingPunct="0">
              <a:spcBef>
                <a:spcPct val="20000"/>
              </a:spcBef>
              <a:buFont typeface="Arial" panose="020B0604020202020204" pitchFamily="34" charset="0"/>
              <a:buChar char="•"/>
              <a:defRPr/>
            </a:pPr>
            <a:r>
              <a:rPr lang="es-ES" dirty="0">
                <a:latin typeface="Avenir Book" panose="02000503020000020003" pitchFamily="2" charset="0"/>
              </a:rPr>
              <a:t>$450.00 aproximadamente por concepto de fotografías que deberá pagar antes del 19 de marzo de 2024.</a:t>
            </a:r>
          </a:p>
          <a:p>
            <a:pPr marL="457200" indent="-457200" algn="just" eaLnBrk="0" hangingPunct="0">
              <a:spcBef>
                <a:spcPct val="20000"/>
              </a:spcBef>
              <a:buFont typeface="Arial" panose="020B0604020202020204" pitchFamily="34" charset="0"/>
              <a:buChar char="•"/>
              <a:defRPr/>
            </a:pPr>
            <a:endParaRPr lang="es-ES" sz="1000"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r>
              <a:rPr lang="es-ES" dirty="0">
                <a:latin typeface="Avenir Book" panose="02000503020000020003" pitchFamily="2" charset="0"/>
              </a:rPr>
              <a:t>21.82 </a:t>
            </a:r>
            <a:r>
              <a:rPr lang="es-ES" dirty="0" err="1">
                <a:latin typeface="Avenir Book" panose="02000503020000020003" pitchFamily="2" charset="0"/>
              </a:rPr>
              <a:t>UMA´s</a:t>
            </a:r>
            <a:r>
              <a:rPr lang="es-ES" dirty="0">
                <a:latin typeface="Avenir Book" panose="02000503020000020003" pitchFamily="2" charset="0"/>
              </a:rPr>
              <a:t>, equivalente a $2,369.00 por concepto de reinscripción al 6° Cuatrimestre a realizar del 22 al 26 de abril de 2024.</a:t>
            </a:r>
          </a:p>
          <a:p>
            <a:pPr marL="457200" indent="-457200" algn="just" eaLnBrk="0" hangingPunct="0">
              <a:spcBef>
                <a:spcPct val="20000"/>
              </a:spcBef>
              <a:buFont typeface="Arial" panose="020B0604020202020204" pitchFamily="34" charset="0"/>
              <a:buChar char="•"/>
              <a:defRPr/>
            </a:pPr>
            <a:endParaRPr lang="es-ES" sz="1000"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r>
              <a:rPr lang="es-ES" dirty="0">
                <a:latin typeface="Avenir Book" panose="02000503020000020003" pitchFamily="2" charset="0"/>
              </a:rPr>
              <a:t>$300.00 aproximadamente por concepto de donación del libro o material de laboratorio (pendiente por definir), a realizar del 19 de agosto al 30 de septiembre de 2024.</a:t>
            </a:r>
          </a:p>
          <a:p>
            <a:pPr marL="457200" indent="-457200" algn="just" eaLnBrk="0" hangingPunct="0">
              <a:spcBef>
                <a:spcPct val="20000"/>
              </a:spcBef>
              <a:buFont typeface="Arial" panose="020B0604020202020204" pitchFamily="34" charset="0"/>
              <a:buChar char="•"/>
              <a:defRPr/>
            </a:pPr>
            <a:endParaRPr lang="es-ES" sz="1000"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r>
              <a:rPr lang="es-ES" dirty="0">
                <a:latin typeface="Avenir Book" panose="02000503020000020003" pitchFamily="2" charset="0"/>
              </a:rPr>
              <a:t>19.28 </a:t>
            </a:r>
            <a:r>
              <a:rPr lang="es-ES" dirty="0" err="1">
                <a:latin typeface="Avenir Book" panose="02000503020000020003" pitchFamily="2" charset="0"/>
              </a:rPr>
              <a:t>UMA´s</a:t>
            </a:r>
            <a:r>
              <a:rPr lang="es-ES" dirty="0">
                <a:latin typeface="Avenir Book" panose="02000503020000020003" pitchFamily="2" charset="0"/>
              </a:rPr>
              <a:t> aproximadamente equivalente a $2,093.22 por concepto de trámite de titulación a realizar del 19 de agosto al 30 de septiembre de 2024.</a:t>
            </a:r>
            <a:endParaRPr lang="es-ES" b="1"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endParaRPr lang="es-ES" sz="1000"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r>
              <a:rPr lang="es-ES" dirty="0">
                <a:latin typeface="Avenir Book" panose="02000503020000020003" pitchFamily="2" charset="0"/>
              </a:rPr>
              <a:t>21.82 </a:t>
            </a:r>
            <a:r>
              <a:rPr lang="es-ES" dirty="0" err="1">
                <a:latin typeface="Avenir Book" panose="02000503020000020003" pitchFamily="2" charset="0"/>
              </a:rPr>
              <a:t>UMA´s</a:t>
            </a:r>
            <a:r>
              <a:rPr lang="es-ES" dirty="0">
                <a:latin typeface="Avenir Book" panose="02000503020000020003" pitchFamily="2" charset="0"/>
              </a:rPr>
              <a:t>, equivalente a $2,369.00 por concepto de reinscripción al 7° Cuatrimestre a realizar del 19 al 23 de agosto de 2024.</a:t>
            </a:r>
          </a:p>
          <a:p>
            <a:pPr marL="457200" indent="-457200" algn="just" eaLnBrk="0" hangingPunct="0">
              <a:spcBef>
                <a:spcPct val="20000"/>
              </a:spcBef>
              <a:buFont typeface="Arial" panose="020B0604020202020204" pitchFamily="34" charset="0"/>
              <a:buChar char="•"/>
              <a:defRPr/>
            </a:pPr>
            <a:endParaRPr lang="es-ES" sz="1000"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r>
              <a:rPr lang="es-ES" dirty="0">
                <a:latin typeface="Avenir Book" panose="02000503020000020003" pitchFamily="2" charset="0"/>
              </a:rPr>
              <a:t>$1,800.00 aproximadamente, por concepto de trámite de Cédula Profesional Electrónica de la DGP-CDMX a realizarse en el año 2025.</a:t>
            </a:r>
            <a:endParaRPr lang="es-ES" dirty="0">
              <a:solidFill>
                <a:srgbClr val="FF0000"/>
              </a:solidFill>
              <a:latin typeface="Avenir Book" panose="02000503020000020003" pitchFamily="2" charset="0"/>
            </a:endParaRP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3455894" y="412942"/>
            <a:ext cx="6266330"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 sz="2400" dirty="0">
                <a:solidFill>
                  <a:schemeClr val="tx1"/>
                </a:solidFill>
                <a:latin typeface="Avenir Book" panose="02000503020000020003" pitchFamily="2" charset="0"/>
              </a:rPr>
              <a:t>ESTIMACIÓN DE GASTOS</a:t>
            </a:r>
          </a:p>
          <a:p>
            <a:pPr algn="ct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795282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txBox="1">
            <a:spLocks/>
          </p:cNvSpPr>
          <p:nvPr/>
        </p:nvSpPr>
        <p:spPr>
          <a:xfrm>
            <a:off x="3496235" y="500903"/>
            <a:ext cx="6212542" cy="6555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4400" b="1" i="0" u="none" strike="noStrike" kern="1200" cap="none" spc="0" normalizeH="0" baseline="0" noProof="0" dirty="0">
                <a:ln>
                  <a:noFill/>
                </a:ln>
                <a:solidFill>
                  <a:prstClr val="black"/>
                </a:solidFill>
                <a:effectLst/>
                <a:uLnTx/>
                <a:uFillTx/>
                <a:latin typeface="Avenir Book" panose="02000503020000020003" pitchFamily="2" charset="0"/>
                <a:ea typeface="+mj-ea"/>
                <a:cs typeface="+mj-cs"/>
              </a:rPr>
              <a:t>Puntos Importantes</a:t>
            </a:r>
            <a:endParaRPr kumimoji="0" lang="en-US" sz="4400" b="1" i="0" u="none" strike="noStrike" kern="1200" cap="none" spc="0" normalizeH="0" baseline="0" noProof="0" dirty="0">
              <a:ln>
                <a:noFill/>
              </a:ln>
              <a:solidFill>
                <a:prstClr val="black"/>
              </a:solidFill>
              <a:effectLst/>
              <a:uLnTx/>
              <a:uFillTx/>
              <a:latin typeface="Avenir Book" panose="02000503020000020003" pitchFamily="2" charset="0"/>
              <a:ea typeface="+mj-ea"/>
              <a:cs typeface="+mj-cs"/>
            </a:endParaRPr>
          </a:p>
        </p:txBody>
      </p:sp>
      <p:sp>
        <p:nvSpPr>
          <p:cNvPr id="6" name="Marcador de contenido 3">
            <a:extLst>
              <a:ext uri="{FF2B5EF4-FFF2-40B4-BE49-F238E27FC236}">
                <a16:creationId xmlns:a16="http://schemas.microsoft.com/office/drawing/2014/main" id="{D403AAFA-3A2A-4A9E-BAB6-3B9BEA485FB6}"/>
              </a:ext>
            </a:extLst>
          </p:cNvPr>
          <p:cNvSpPr txBox="1">
            <a:spLocks/>
          </p:cNvSpPr>
          <p:nvPr/>
        </p:nvSpPr>
        <p:spPr>
          <a:xfrm>
            <a:off x="483325" y="1371601"/>
            <a:ext cx="9561627" cy="38535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8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Reporte</a:t>
            </a:r>
            <a:r>
              <a:rPr kumimoji="0" lang="es-ES"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r>
              <a:rPr kumimoji="0" lang="es-ES" sz="28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de</a:t>
            </a:r>
            <a:r>
              <a:rPr kumimoji="0" lang="es-ES"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r>
              <a:rPr kumimoji="0" lang="es-ES" sz="28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estadía</a:t>
            </a:r>
            <a:r>
              <a:rPr kumimoji="0" lang="es-ES"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Importante considerar en el desarrollo del reporte, la realización de Citas y Referencias Bibliográficas. Esto de acuerdo a la Política Institucional de Administración y Gestión de la Propiedad Intelectual.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El tamaño del archivo que se suba mediante el Portal del Alumno del Reporte de Estadía </a:t>
            </a:r>
            <a:r>
              <a:rPr kumimoji="0" lang="es-ES" sz="2800" b="1" i="0" u="sng"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no</a:t>
            </a:r>
            <a:r>
              <a:rPr kumimoji="0" lang="es-ES"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deberá rebasar los </a:t>
            </a:r>
            <a:r>
              <a:rPr kumimoji="0" lang="es-ES" sz="28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3 MG</a:t>
            </a:r>
            <a:r>
              <a:rPr kumimoji="0" lang="es-ES"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a:t>
            </a:r>
            <a:endParaRPr kumimoji="0" lang="en-US"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Confidencialidad.- Hacer uso correcto de la información de la empresa. </a:t>
            </a:r>
            <a:endParaRPr kumimoji="0" lang="en-US"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Fecha límite de colocación de estadía 27 de marzo de 2024, periodo de estadía del 29 de abril al 16 de agosto del 2024.</a:t>
            </a:r>
            <a:endParaRPr kumimoji="0" lang="en-US"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922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D17308-CFE4-8B45-BCC6-6BC002FC8D87}"/>
              </a:ext>
            </a:extLst>
          </p:cNvPr>
          <p:cNvSpPr txBox="1"/>
          <p:nvPr/>
        </p:nvSpPr>
        <p:spPr>
          <a:xfrm>
            <a:off x="8617907" y="1402915"/>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Marcador de texto 2"/>
          <p:cNvSpPr>
            <a:spLocks noGrp="1"/>
          </p:cNvSpPr>
          <p:nvPr>
            <p:ph type="body" sz="quarter" idx="13"/>
          </p:nvPr>
        </p:nvSpPr>
        <p:spPr/>
        <p:txBody>
          <a:bodyPr/>
          <a:lstStyle/>
          <a:p>
            <a:pPr algn="ctr"/>
            <a:r>
              <a:rPr lang="es-ES" dirty="0"/>
              <a:t>CONSIDERACIONES</a:t>
            </a:r>
            <a:endParaRPr lang="en-US" dirty="0"/>
          </a:p>
        </p:txBody>
      </p:sp>
      <p:sp>
        <p:nvSpPr>
          <p:cNvPr id="4" name="Marcador de contenido 3"/>
          <p:cNvSpPr>
            <a:spLocks noGrp="1"/>
          </p:cNvSpPr>
          <p:nvPr>
            <p:ph sz="quarter" idx="14"/>
          </p:nvPr>
        </p:nvSpPr>
        <p:spPr>
          <a:xfrm>
            <a:off x="839788" y="1266824"/>
            <a:ext cx="9323116" cy="4807405"/>
          </a:xfrm>
        </p:spPr>
        <p:txBody>
          <a:bodyPr/>
          <a:lstStyle/>
          <a:p>
            <a:pPr algn="just">
              <a:lnSpc>
                <a:spcPct val="150000"/>
              </a:lnSpc>
            </a:pPr>
            <a:r>
              <a:rPr lang="es-ES" dirty="0">
                <a:latin typeface="+mn-lt"/>
              </a:rPr>
              <a:t>Para alumnos de 5° que realicen su reinscripción a 6° cuatrimestre (estadías) deberán haber entregado el “</a:t>
            </a:r>
            <a:r>
              <a:rPr lang="es-ES" b="1" dirty="0">
                <a:latin typeface="+mn-lt"/>
              </a:rPr>
              <a:t>Formato para registro del programa” </a:t>
            </a:r>
            <a:r>
              <a:rPr lang="es-ES" dirty="0">
                <a:latin typeface="+mn-lt"/>
              </a:rPr>
              <a:t>a más tardar el </a:t>
            </a:r>
            <a:r>
              <a:rPr lang="es-ES" b="1" dirty="0">
                <a:solidFill>
                  <a:srgbClr val="FF0000"/>
                </a:solidFill>
                <a:latin typeface="+mn-lt"/>
              </a:rPr>
              <a:t>01 de marzo</a:t>
            </a:r>
            <a:r>
              <a:rPr lang="es-ES" dirty="0">
                <a:latin typeface="+mn-lt"/>
              </a:rPr>
              <a:t>, en caso de no entregar dicho formato se les generará en el sistema un adeudo por la falta de realización del servicio social y no podrás reinscribirte.</a:t>
            </a:r>
          </a:p>
        </p:txBody>
      </p:sp>
    </p:spTree>
    <p:extLst>
      <p:ext uri="{BB962C8B-B14F-4D97-AF65-F5344CB8AC3E}">
        <p14:creationId xmlns:p14="http://schemas.microsoft.com/office/powerpoint/2010/main" val="2838551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1048794" y="470624"/>
            <a:ext cx="10539144" cy="815975"/>
          </a:xfrm>
        </p:spPr>
        <p:txBody>
          <a:bodyPr/>
          <a:lstStyle/>
          <a:p>
            <a:pPr algn="ctr"/>
            <a:r>
              <a:rPr lang="es-ES" dirty="0"/>
              <a:t>EVALUACIÓN DE EGRESO</a:t>
            </a:r>
            <a:endParaRPr lang="en-US" dirty="0"/>
          </a:p>
        </p:txBody>
      </p:sp>
      <p:sp>
        <p:nvSpPr>
          <p:cNvPr id="3" name="Marcador de contenido 2"/>
          <p:cNvSpPr>
            <a:spLocks noGrp="1"/>
          </p:cNvSpPr>
          <p:nvPr>
            <p:ph sz="quarter" idx="14"/>
          </p:nvPr>
        </p:nvSpPr>
        <p:spPr>
          <a:xfrm>
            <a:off x="496389" y="1266824"/>
            <a:ext cx="10503989" cy="5270956"/>
          </a:xfrm>
        </p:spPr>
        <p:txBody>
          <a:bodyPr/>
          <a:lstStyle/>
          <a:p>
            <a:pPr algn="just">
              <a:lnSpc>
                <a:spcPct val="100000"/>
              </a:lnSpc>
            </a:pPr>
            <a:r>
              <a:rPr lang="es-ES" sz="2400" dirty="0">
                <a:latin typeface="+mn-lt"/>
              </a:rPr>
              <a:t>Los alumnos de 5° cuatrimestre deberán atender la programación correspondiente de evaluación de egreso que le informe el docente tutor (Fechas programas del 19 al 22 de marzo 2024).</a:t>
            </a:r>
          </a:p>
          <a:p>
            <a:pPr algn="just">
              <a:lnSpc>
                <a:spcPct val="100000"/>
              </a:lnSpc>
            </a:pPr>
            <a:r>
              <a:rPr lang="es-ES" sz="2400" dirty="0">
                <a:latin typeface="+mn-lt"/>
              </a:rPr>
              <a:t>Es necesario aprobar con promedio de satisfactorio (SA) la evaluación de egreso que realizarás previo al inicio del cuatrimestre de estadía.</a:t>
            </a:r>
          </a:p>
          <a:p>
            <a:pPr algn="just">
              <a:lnSpc>
                <a:spcPct val="100000"/>
              </a:lnSpc>
            </a:pPr>
            <a:r>
              <a:rPr lang="es-ES" sz="2400" dirty="0">
                <a:latin typeface="+mn-lt"/>
              </a:rPr>
              <a:t>Caso contrario tendrás hasta tres oportunidades para acreditar la evaluación de egreso.</a:t>
            </a:r>
          </a:p>
          <a:p>
            <a:pPr algn="just">
              <a:lnSpc>
                <a:spcPct val="100000"/>
              </a:lnSpc>
            </a:pPr>
            <a:r>
              <a:rPr lang="es-ES" sz="2400" dirty="0">
                <a:latin typeface="+mn-lt"/>
              </a:rPr>
              <a:t>El docente tutor elaborará acta de reunión donde informa las fechas establecidas (17 de mayo, 07 de junio y 28 de junio), así como el laboratorio establecido para la reprogramación de su evaluación de egreso, las fechas corresponden al periodo que comprende el cuatrimestre de estadía mismas que a continuación se comparten, la hora programada es a las 16h00 para el inicio de la evaluación.</a:t>
            </a:r>
          </a:p>
        </p:txBody>
      </p:sp>
    </p:spTree>
    <p:extLst>
      <p:ext uri="{BB962C8B-B14F-4D97-AF65-F5344CB8AC3E}">
        <p14:creationId xmlns:p14="http://schemas.microsoft.com/office/powerpoint/2010/main" val="3476480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DD5D3210-2CB6-4035-8DB4-C1D2F0BF5CA6}"/>
              </a:ext>
            </a:extLst>
          </p:cNvPr>
          <p:cNvPicPr>
            <a:picLocks noChangeAspect="1"/>
          </p:cNvPicPr>
          <p:nvPr/>
        </p:nvPicPr>
        <p:blipFill rotWithShape="1">
          <a:blip r:embed="rId2"/>
          <a:srcRect t="5312"/>
          <a:stretch/>
        </p:blipFill>
        <p:spPr>
          <a:xfrm>
            <a:off x="701814" y="1551211"/>
            <a:ext cx="9942421" cy="4962163"/>
          </a:xfrm>
          <a:prstGeom prst="rect">
            <a:avLst/>
          </a:prstGeom>
        </p:spPr>
      </p:pic>
      <p:sp>
        <p:nvSpPr>
          <p:cNvPr id="2" name="Marcador de texto 1">
            <a:extLst>
              <a:ext uri="{FF2B5EF4-FFF2-40B4-BE49-F238E27FC236}">
                <a16:creationId xmlns:a16="http://schemas.microsoft.com/office/drawing/2014/main" id="{59416D6A-46B5-8640-AB6A-72BD8DF2D7BA}"/>
              </a:ext>
            </a:extLst>
          </p:cNvPr>
          <p:cNvSpPr txBox="1">
            <a:spLocks/>
          </p:cNvSpPr>
          <p:nvPr/>
        </p:nvSpPr>
        <p:spPr>
          <a:xfrm>
            <a:off x="69508" y="888842"/>
            <a:ext cx="9814080" cy="41229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b="1" dirty="0">
                <a:latin typeface="Avenir Book" panose="02000503020000020003" pitchFamily="2" charset="0"/>
              </a:rPr>
              <a:t>Ruta en la página web </a:t>
            </a:r>
            <a:r>
              <a:rPr lang="es-ES" sz="2400" b="1" u="sng" dirty="0">
                <a:latin typeface="Avenir Book" panose="02000503020000020003" pitchFamily="2" charset="0"/>
              </a:rPr>
              <a:t>www.utsjr.edu.mx</a:t>
            </a:r>
            <a:r>
              <a:rPr lang="es-ES" sz="2400" b="1" dirty="0">
                <a:latin typeface="Avenir Book" panose="02000503020000020003" pitchFamily="2" charset="0"/>
              </a:rPr>
              <a:t>, para descargar tu guía:</a:t>
            </a:r>
            <a:endParaRPr lang="es-MX" sz="2400" b="1" dirty="0">
              <a:latin typeface="Avenir Book" panose="02000503020000020003" pitchFamily="2" charset="0"/>
            </a:endParaRPr>
          </a:p>
        </p:txBody>
      </p:sp>
      <p:sp>
        <p:nvSpPr>
          <p:cNvPr id="3" name="Flecha derecha 2"/>
          <p:cNvSpPr/>
          <p:nvPr/>
        </p:nvSpPr>
        <p:spPr>
          <a:xfrm rot="20084218">
            <a:off x="6604794" y="5628890"/>
            <a:ext cx="1524000" cy="29741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438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B379E-1CBD-2D47-A96A-089475954C56}"/>
              </a:ext>
            </a:extLst>
          </p:cNvPr>
          <p:cNvSpPr txBox="1">
            <a:spLocks/>
          </p:cNvSpPr>
          <p:nvPr/>
        </p:nvSpPr>
        <p:spPr>
          <a:xfrm>
            <a:off x="1137459" y="2383247"/>
            <a:ext cx="9164241" cy="20000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800" b="1" dirty="0">
                <a:latin typeface="Avenir Book" panose="02000503020000020003" pitchFamily="2" charset="0"/>
              </a:rPr>
              <a:t>Por su atención:</a:t>
            </a:r>
          </a:p>
          <a:p>
            <a:pPr algn="ctr"/>
            <a:br>
              <a:rPr lang="es-ES" sz="4800" b="1" dirty="0">
                <a:latin typeface="Avenir Book" panose="02000503020000020003" pitchFamily="2" charset="0"/>
              </a:rPr>
            </a:br>
            <a:r>
              <a:rPr lang="es-ES" sz="4800" b="1" dirty="0">
                <a:latin typeface="Avenir Book" panose="02000503020000020003" pitchFamily="2" charset="0"/>
              </a:rPr>
              <a:t>Muchas Gracias</a:t>
            </a:r>
            <a:endParaRPr lang="es-MX" sz="4800" b="1" dirty="0">
              <a:latin typeface="Avenir Book" panose="02000503020000020003" pitchFamily="2" charset="0"/>
            </a:endParaRPr>
          </a:p>
        </p:txBody>
      </p:sp>
    </p:spTree>
    <p:extLst>
      <p:ext uri="{BB962C8B-B14F-4D97-AF65-F5344CB8AC3E}">
        <p14:creationId xmlns:p14="http://schemas.microsoft.com/office/powerpoint/2010/main" val="2270214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779" t="13759" r="3497" b="9748"/>
          <a:stretch/>
        </p:blipFill>
        <p:spPr>
          <a:xfrm>
            <a:off x="463432" y="1418253"/>
            <a:ext cx="11309878" cy="5245532"/>
          </a:xfrm>
          <a:prstGeom prst="rect">
            <a:avLst/>
          </a:prstGeom>
        </p:spPr>
      </p:pic>
      <p:sp>
        <p:nvSpPr>
          <p:cNvPr id="3" name="Flecha abajo 2"/>
          <p:cNvSpPr/>
          <p:nvPr/>
        </p:nvSpPr>
        <p:spPr>
          <a:xfrm rot="16200000">
            <a:off x="775443" y="4945173"/>
            <a:ext cx="471183" cy="73474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abajo 3"/>
          <p:cNvSpPr/>
          <p:nvPr/>
        </p:nvSpPr>
        <p:spPr>
          <a:xfrm>
            <a:off x="3088094" y="2466970"/>
            <a:ext cx="612283" cy="56541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05086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7326" y="1426736"/>
            <a:ext cx="11509827" cy="4517538"/>
          </a:xfrm>
          <a:prstGeom prst="rect">
            <a:avLst/>
          </a:prstGeom>
          <a:noFill/>
          <a:ln w="57150" cmpd="thickThin">
            <a:solidFill>
              <a:schemeClr val="tx1"/>
            </a:solidFill>
            <a:miter lim="800000"/>
            <a:headEnd/>
            <a:tailEnd/>
          </a:ln>
        </p:spPr>
        <p:txBody>
          <a:bodyPr lIns="144000" rIns="144000"/>
          <a:lstStyle/>
          <a:p>
            <a:pPr algn="just">
              <a:spcBef>
                <a:spcPct val="20000"/>
              </a:spcBef>
              <a:defRPr/>
            </a:pPr>
            <a:r>
              <a:rPr lang="es-ES_tradnl" dirty="0">
                <a:latin typeface="Avenir Book" panose="02000503020000020003" pitchFamily="2" charset="0"/>
              </a:rPr>
              <a:t>Los documentos que se requieren para tu trámite de emisión de título y cédula profesional electrónica, son los siguientes: </a:t>
            </a:r>
          </a:p>
          <a:p>
            <a:pPr marL="914400" lvl="1" indent="-457200" algn="just">
              <a:spcBef>
                <a:spcPct val="20000"/>
              </a:spcBef>
              <a:buFontTx/>
              <a:buAutoNum type="alphaUcPeriod"/>
              <a:defRPr/>
            </a:pPr>
            <a:r>
              <a:rPr lang="es-ES_tradnl" b="1" dirty="0">
                <a:latin typeface="Avenir Book" panose="02000503020000020003" pitchFamily="2" charset="0"/>
              </a:rPr>
              <a:t>Acta de Nacimiento.</a:t>
            </a:r>
          </a:p>
          <a:p>
            <a:pPr marL="914400" lvl="1" indent="-457200" algn="just">
              <a:spcBef>
                <a:spcPct val="20000"/>
              </a:spcBef>
              <a:buFontTx/>
              <a:buAutoNum type="alphaUcPeriod"/>
              <a:defRPr/>
            </a:pPr>
            <a:r>
              <a:rPr lang="es-ES_tradnl" b="1" dirty="0">
                <a:latin typeface="Avenir Book" panose="02000503020000020003" pitchFamily="2" charset="0"/>
              </a:rPr>
              <a:t>Certificado de Bachillerato o Preparatoria (legalizado).</a:t>
            </a:r>
          </a:p>
          <a:p>
            <a:pPr marL="900000" lvl="2" algn="just">
              <a:spcBef>
                <a:spcPct val="20000"/>
              </a:spcBef>
              <a:defRPr/>
            </a:pPr>
            <a:r>
              <a:rPr lang="es-ES_tradnl" dirty="0">
                <a:latin typeface="Avenir Book" panose="02000503020000020003" pitchFamily="2" charset="0"/>
              </a:rPr>
              <a:t>Si tu certificado requiere legalización y fue emitido en el Estado de Querétaro, acudir a:</a:t>
            </a:r>
          </a:p>
          <a:p>
            <a:pPr marL="900000" lvl="2" algn="just">
              <a:spcBef>
                <a:spcPct val="20000"/>
              </a:spcBef>
              <a:defRPr/>
            </a:pPr>
            <a:r>
              <a:rPr lang="es-ES_tradnl" dirty="0">
                <a:latin typeface="Avenir Book" panose="02000503020000020003" pitchFamily="2" charset="0"/>
              </a:rPr>
              <a:t>Dirección Jurídica y Consultiva de la Dirección de Gobernación.</a:t>
            </a:r>
          </a:p>
          <a:p>
            <a:pPr marL="900000" lvl="3" algn="just">
              <a:spcBef>
                <a:spcPct val="20000"/>
              </a:spcBef>
              <a:defRPr/>
            </a:pPr>
            <a:r>
              <a:rPr lang="es-ES_tradnl" dirty="0">
                <a:latin typeface="Avenir Book" panose="02000503020000020003" pitchFamily="2" charset="0"/>
              </a:rPr>
              <a:t>Pasteur No. 3-A Sur, Planta Baja, Col. Centro, Qro.</a:t>
            </a:r>
          </a:p>
          <a:p>
            <a:pPr marL="900000" lvl="3" algn="just">
              <a:spcBef>
                <a:spcPct val="20000"/>
              </a:spcBef>
              <a:defRPr/>
            </a:pPr>
            <a:r>
              <a:rPr lang="es-ES_tradnl" dirty="0">
                <a:latin typeface="Avenir Book" panose="02000503020000020003" pitchFamily="2" charset="0"/>
              </a:rPr>
              <a:t>De lunes a viernes de 09:00 a 14:00 </a:t>
            </a:r>
            <a:r>
              <a:rPr lang="es-ES_tradnl" dirty="0" err="1">
                <a:latin typeface="Avenir Book" panose="02000503020000020003" pitchFamily="2" charset="0"/>
              </a:rPr>
              <a:t>Hrs</a:t>
            </a:r>
            <a:r>
              <a:rPr lang="es-ES_tradnl" dirty="0">
                <a:latin typeface="Avenir Book" panose="02000503020000020003" pitchFamily="2" charset="0"/>
              </a:rPr>
              <a:t>.</a:t>
            </a:r>
          </a:p>
          <a:p>
            <a:pPr marL="900000" lvl="3" algn="just">
              <a:spcBef>
                <a:spcPct val="20000"/>
              </a:spcBef>
              <a:defRPr/>
            </a:pPr>
            <a:r>
              <a:rPr lang="es-ES_tradnl" dirty="0">
                <a:latin typeface="Avenir Book" panose="02000503020000020003" pitchFamily="2" charset="0"/>
              </a:rPr>
              <a:t>Teléfono: 4422385000 ext. 5054</a:t>
            </a:r>
          </a:p>
          <a:p>
            <a:pPr marL="900000" lvl="3" algn="just">
              <a:spcBef>
                <a:spcPct val="20000"/>
              </a:spcBef>
              <a:defRPr/>
            </a:pPr>
            <a:r>
              <a:rPr lang="es-ES_tradnl" dirty="0">
                <a:latin typeface="Avenir Book" panose="02000503020000020003" pitchFamily="2" charset="0"/>
              </a:rPr>
              <a:t>Costo por cada documento legalizado: </a:t>
            </a:r>
            <a:r>
              <a:rPr lang="es-ES_tradnl" b="1" dirty="0">
                <a:latin typeface="Avenir Book" panose="02000503020000020003" pitchFamily="2" charset="0"/>
              </a:rPr>
              <a:t>$325.71 (3 </a:t>
            </a:r>
            <a:r>
              <a:rPr lang="es-ES_tradnl" b="1" dirty="0" err="1">
                <a:latin typeface="Avenir Book" panose="02000503020000020003" pitchFamily="2" charset="0"/>
              </a:rPr>
              <a:t>UMA´s</a:t>
            </a:r>
            <a:r>
              <a:rPr lang="es-ES_tradnl" b="1" dirty="0">
                <a:latin typeface="Avenir Book" panose="02000503020000020003" pitchFamily="2" charset="0"/>
              </a:rPr>
              <a:t>)</a:t>
            </a:r>
          </a:p>
          <a:p>
            <a:pPr marL="914400" lvl="1" indent="-457200" algn="just">
              <a:spcBef>
                <a:spcPct val="20000"/>
              </a:spcBef>
              <a:buFont typeface="+mj-lt"/>
              <a:buAutoNum type="alphaUcPeriod" startAt="3"/>
              <a:defRPr/>
            </a:pPr>
            <a:r>
              <a:rPr lang="es-ES_tradnl" b="1" dirty="0">
                <a:latin typeface="Avenir Book" panose="02000503020000020003" pitchFamily="2" charset="0"/>
              </a:rPr>
              <a:t>CURP (Verificar en la página web de la RENAPO que tu CURP este correcta)</a:t>
            </a:r>
            <a:r>
              <a:rPr lang="es-ES_tradnl" dirty="0">
                <a:latin typeface="Avenir Book" panose="02000503020000020003" pitchFamily="2" charset="0"/>
              </a:rPr>
              <a:t> </a:t>
            </a:r>
          </a:p>
          <a:p>
            <a:pPr algn="just">
              <a:spcBef>
                <a:spcPct val="20000"/>
              </a:spcBef>
              <a:defRPr/>
            </a:pPr>
            <a:endParaRPr lang="es-ES_tradnl" dirty="0">
              <a:latin typeface="Avenir Book" panose="02000503020000020003" pitchFamily="2" charset="0"/>
            </a:endParaRPr>
          </a:p>
          <a:p>
            <a:pPr algn="just">
              <a:spcBef>
                <a:spcPct val="20000"/>
              </a:spcBef>
              <a:defRPr/>
            </a:pPr>
            <a:r>
              <a:rPr lang="es-ES_tradnl" b="1" i="1" dirty="0">
                <a:latin typeface="Avenir Book" panose="02000503020000020003" pitchFamily="2" charset="0"/>
              </a:rPr>
              <a:t>NOTA: Favor de verificar que los documentos se encuentren en tu portal de alumno(a) de forma digital, legible y completa.</a:t>
            </a:r>
          </a:p>
        </p:txBody>
      </p:sp>
      <p:sp>
        <p:nvSpPr>
          <p:cNvPr id="3" name="Text Box 8"/>
          <p:cNvSpPr txBox="1">
            <a:spLocks noChangeArrowheads="1"/>
          </p:cNvSpPr>
          <p:nvPr/>
        </p:nvSpPr>
        <p:spPr bwMode="auto">
          <a:xfrm>
            <a:off x="1358153" y="6065919"/>
            <a:ext cx="9466729" cy="523220"/>
          </a:xfrm>
          <a:prstGeom prst="rect">
            <a:avLst/>
          </a:prstGeom>
          <a:noFill/>
          <a:ln w="9525">
            <a:noFill/>
            <a:miter lim="800000"/>
            <a:headEnd/>
            <a:tailEnd/>
          </a:ln>
        </p:spPr>
        <p:txBody>
          <a:bodyPr wrap="square">
            <a:spAutoFit/>
          </a:bodyPr>
          <a:lstStyle/>
          <a:p>
            <a:pPr algn="ctr">
              <a:spcBef>
                <a:spcPct val="50000"/>
              </a:spcBef>
            </a:pPr>
            <a:r>
              <a:rPr lang="es-ES" sz="1400" dirty="0">
                <a:latin typeface="Avenir Book" panose="02000503020000020003" pitchFamily="2" charset="0"/>
              </a:rPr>
              <a:t>Para cualquier aclaración o duda marcar al Departamento de Servicios Escolares</a:t>
            </a:r>
          </a:p>
          <a:p>
            <a:pPr algn="ctr"/>
            <a:r>
              <a:rPr lang="es-ES" sz="1400" dirty="0">
                <a:latin typeface="Avenir Book" panose="02000503020000020003" pitchFamily="2" charset="0"/>
              </a:rPr>
              <a:t>Teléfono: 427 1292000  Ext. 214, 232, 261 o </a:t>
            </a:r>
            <a:r>
              <a:rPr lang="es-ES" sz="1200" dirty="0">
                <a:latin typeface="Avenir Book" panose="02000503020000020003" pitchFamily="2" charset="0"/>
              </a:rPr>
              <a:t>283.</a:t>
            </a:r>
          </a:p>
        </p:txBody>
      </p:sp>
      <p:sp>
        <p:nvSpPr>
          <p:cNvPr id="4" name="Título 1">
            <a:extLst>
              <a:ext uri="{FF2B5EF4-FFF2-40B4-BE49-F238E27FC236}">
                <a16:creationId xmlns:a16="http://schemas.microsoft.com/office/drawing/2014/main" id="{79FEC2FB-64AA-F649-AC7E-C859BB7A79A4}"/>
              </a:ext>
            </a:extLst>
          </p:cNvPr>
          <p:cNvSpPr txBox="1">
            <a:spLocks/>
          </p:cNvSpPr>
          <p:nvPr/>
        </p:nvSpPr>
        <p:spPr>
          <a:xfrm>
            <a:off x="3509681" y="476046"/>
            <a:ext cx="6239437"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_tradnl" sz="2400" dirty="0">
                <a:solidFill>
                  <a:schemeClr val="tx1"/>
                </a:solidFill>
                <a:latin typeface="Avenir Book" panose="02000503020000020003" pitchFamily="2" charset="0"/>
              </a:rPr>
              <a:t>REQUERIMIENTOS DE DOCUMENTACIÓN</a:t>
            </a:r>
            <a:br>
              <a:rPr lang="es-ES_tradnl" sz="2400" dirty="0">
                <a:solidFill>
                  <a:schemeClr val="tx1"/>
                </a:solidFill>
                <a:latin typeface="Avenir Book" panose="02000503020000020003" pitchFamily="2" charset="0"/>
              </a:rPr>
            </a:b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2097159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76353" y="766482"/>
            <a:ext cx="11480800" cy="5236295"/>
          </a:xfrm>
          <a:prstGeom prst="rect">
            <a:avLst/>
          </a:prstGeom>
          <a:noFill/>
          <a:ln w="57150" cmpd="thickThin">
            <a:solidFill>
              <a:schemeClr val="tx1"/>
            </a:solidFill>
            <a:miter lim="800000"/>
            <a:headEnd/>
            <a:tailEnd/>
          </a:ln>
        </p:spPr>
        <p:txBody>
          <a:bodyPr lIns="144000" rIns="144000"/>
          <a:lstStyle/>
          <a:p>
            <a:pPr marL="457200" indent="-457200" algn="just">
              <a:spcBef>
                <a:spcPct val="20000"/>
              </a:spcBef>
              <a:buFont typeface="+mj-lt"/>
              <a:buAutoNum type="alphaUcPeriod"/>
              <a:defRPr/>
            </a:pPr>
            <a:r>
              <a:rPr lang="es-ES_tradnl" sz="1600" b="1" dirty="0">
                <a:latin typeface="Avenir Book" panose="02000503020000020003" pitchFamily="2" charset="0"/>
              </a:rPr>
              <a:t>5 fotografías tamaño Infantil</a:t>
            </a:r>
            <a:r>
              <a:rPr lang="es-ES_tradnl" sz="1600" dirty="0">
                <a:latin typeface="Avenir Book" panose="02000503020000020003" pitchFamily="2" charset="0"/>
              </a:rPr>
              <a:t>, de frente, blanco y negro, con fondo blanco, con retoque, en papel mate, con adherible, </a:t>
            </a:r>
            <a:r>
              <a:rPr lang="es-ES_tradnl" sz="1600" b="1" dirty="0">
                <a:latin typeface="Avenir Book" panose="02000503020000020003" pitchFamily="2" charset="0"/>
              </a:rPr>
              <a:t>NO INSTANTÁNEAS</a:t>
            </a:r>
            <a:r>
              <a:rPr lang="es-ES_tradnl" sz="1600" dirty="0">
                <a:latin typeface="Avenir Book" panose="02000503020000020003" pitchFamily="2" charset="0"/>
              </a:rPr>
              <a:t>, con vestimenta formal y recientes, las cuales se utilizarán para los documentos oficiales que emite la UTSJR.</a:t>
            </a:r>
          </a:p>
          <a:p>
            <a:pPr algn="just">
              <a:spcBef>
                <a:spcPct val="20000"/>
              </a:spcBef>
              <a:defRPr/>
            </a:pPr>
            <a:endParaRPr lang="es-ES_tradnl" sz="1000" dirty="0">
              <a:latin typeface="Avenir Book" panose="02000503020000020003" pitchFamily="2" charset="0"/>
            </a:endParaRPr>
          </a:p>
          <a:p>
            <a:pPr marL="457200" indent="-457200" algn="just" eaLnBrk="0" hangingPunct="0">
              <a:spcBef>
                <a:spcPct val="20000"/>
              </a:spcBef>
              <a:buFont typeface="+mj-lt"/>
              <a:buAutoNum type="alphaUcPeriod" startAt="2"/>
              <a:defRPr/>
            </a:pPr>
            <a:r>
              <a:rPr lang="es-ES_tradnl" sz="1600" b="1" dirty="0">
                <a:latin typeface="Avenir Book" panose="02000503020000020003" pitchFamily="2" charset="0"/>
              </a:rPr>
              <a:t>2 fotografías tamaño Título </a:t>
            </a:r>
            <a:r>
              <a:rPr lang="es-ES_tradnl" sz="1600" dirty="0">
                <a:latin typeface="Avenir Book" panose="02000503020000020003" pitchFamily="2" charset="0"/>
              </a:rPr>
              <a:t>con las mismas características de las tamaño infantil, las cuales se utilizarán para tu título profesional.</a:t>
            </a:r>
          </a:p>
          <a:p>
            <a:pPr algn="just" eaLnBrk="0" hangingPunct="0">
              <a:spcBef>
                <a:spcPct val="20000"/>
              </a:spcBef>
              <a:defRPr/>
            </a:pPr>
            <a:endParaRPr lang="es-ES_tradnl" sz="1200" dirty="0">
              <a:latin typeface="Avenir Book" panose="02000503020000020003" pitchFamily="2" charset="0"/>
            </a:endParaRPr>
          </a:p>
          <a:p>
            <a:pPr algn="ctr"/>
            <a:r>
              <a:rPr lang="es-ES_tradnl" altLang="es-ES" sz="1400" b="1" dirty="0">
                <a:latin typeface="Avenir Book" panose="02000503020000020003" pitchFamily="2" charset="0"/>
              </a:rPr>
              <a:t>CALENDARIO PARA ENTREGA DE FOTOGRAFÍAS Y EMISIÓN DE FIRMAS AUTÓGRAFAS PARA LA DEP</a:t>
            </a:r>
          </a:p>
          <a:p>
            <a:pPr algn="ctr"/>
            <a:r>
              <a:rPr lang="es-ES_tradnl" altLang="es-ES" sz="1400" b="1" dirty="0">
                <a:latin typeface="Avenir Book" panose="02000503020000020003" pitchFamily="2" charset="0"/>
              </a:rPr>
              <a:t>ÚNICAMENTE SERÁ EL 19 Y 20 DE MARZO DEL 2024.</a:t>
            </a:r>
            <a:endParaRPr lang="es-ES_tradnl" sz="1400" b="1" dirty="0">
              <a:latin typeface="Avenir Book" panose="02000503020000020003" pitchFamily="2" charset="0"/>
            </a:endParaRPr>
          </a:p>
        </p:txBody>
      </p:sp>
      <p:sp>
        <p:nvSpPr>
          <p:cNvPr id="4" name="Título 1">
            <a:extLst>
              <a:ext uri="{FF2B5EF4-FFF2-40B4-BE49-F238E27FC236}">
                <a16:creationId xmlns:a16="http://schemas.microsoft.com/office/drawing/2014/main" id="{79FEC2FB-64AA-F649-AC7E-C859BB7A79A4}"/>
              </a:ext>
            </a:extLst>
          </p:cNvPr>
          <p:cNvSpPr txBox="1">
            <a:spLocks/>
          </p:cNvSpPr>
          <p:nvPr/>
        </p:nvSpPr>
        <p:spPr>
          <a:xfrm>
            <a:off x="3465136" y="0"/>
            <a:ext cx="6185648"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_tradnl" sz="2400" dirty="0">
                <a:solidFill>
                  <a:schemeClr val="tx1"/>
                </a:solidFill>
                <a:latin typeface="Avenir Book" panose="02000503020000020003" pitchFamily="2" charset="0"/>
              </a:rPr>
              <a:t>REQUERIMIENTOS DE FOTOGRAFÍAS</a:t>
            </a:r>
            <a:br>
              <a:rPr lang="es-ES_tradnl" sz="2400" dirty="0">
                <a:solidFill>
                  <a:schemeClr val="tx1"/>
                </a:solidFill>
                <a:latin typeface="Avenir Book" panose="02000503020000020003" pitchFamily="2" charset="0"/>
              </a:rPr>
            </a:br>
            <a:endParaRPr lang="es-MX" sz="2400" dirty="0">
              <a:solidFill>
                <a:schemeClr val="tx1"/>
              </a:solidFill>
              <a:latin typeface="Avenir Book" panose="02000503020000020003" pitchFamily="2" charset="0"/>
            </a:endParaRPr>
          </a:p>
        </p:txBody>
      </p:sp>
      <p:graphicFrame>
        <p:nvGraphicFramePr>
          <p:cNvPr id="5" name="13 Tabla"/>
          <p:cNvGraphicFramePr>
            <a:graphicFrameLocks noGrp="1"/>
          </p:cNvGraphicFramePr>
          <p:nvPr>
            <p:extLst>
              <p:ext uri="{D42A27DB-BD31-4B8C-83A1-F6EECF244321}">
                <p14:modId xmlns:p14="http://schemas.microsoft.com/office/powerpoint/2010/main" val="3766685573"/>
              </p:ext>
            </p:extLst>
          </p:nvPr>
        </p:nvGraphicFramePr>
        <p:xfrm>
          <a:off x="2225112" y="3027949"/>
          <a:ext cx="7650965" cy="2446217"/>
        </p:xfrm>
        <a:graphic>
          <a:graphicData uri="http://schemas.openxmlformats.org/drawingml/2006/table">
            <a:tbl>
              <a:tblPr/>
              <a:tblGrid>
                <a:gridCol w="506050">
                  <a:extLst>
                    <a:ext uri="{9D8B030D-6E8A-4147-A177-3AD203B41FA5}">
                      <a16:colId xmlns:a16="http://schemas.microsoft.com/office/drawing/2014/main" val="20000"/>
                    </a:ext>
                  </a:extLst>
                </a:gridCol>
                <a:gridCol w="1268415">
                  <a:extLst>
                    <a:ext uri="{9D8B030D-6E8A-4147-A177-3AD203B41FA5}">
                      <a16:colId xmlns:a16="http://schemas.microsoft.com/office/drawing/2014/main" val="20001"/>
                    </a:ext>
                  </a:extLst>
                </a:gridCol>
                <a:gridCol w="1664244">
                  <a:extLst>
                    <a:ext uri="{9D8B030D-6E8A-4147-A177-3AD203B41FA5}">
                      <a16:colId xmlns:a16="http://schemas.microsoft.com/office/drawing/2014/main" val="20002"/>
                    </a:ext>
                  </a:extLst>
                </a:gridCol>
                <a:gridCol w="464024">
                  <a:extLst>
                    <a:ext uri="{9D8B030D-6E8A-4147-A177-3AD203B41FA5}">
                      <a16:colId xmlns:a16="http://schemas.microsoft.com/office/drawing/2014/main" val="543886123"/>
                    </a:ext>
                  </a:extLst>
                </a:gridCol>
                <a:gridCol w="500065">
                  <a:extLst>
                    <a:ext uri="{9D8B030D-6E8A-4147-A177-3AD203B41FA5}">
                      <a16:colId xmlns:a16="http://schemas.microsoft.com/office/drawing/2014/main" val="20003"/>
                    </a:ext>
                  </a:extLst>
                </a:gridCol>
                <a:gridCol w="1760561">
                  <a:extLst>
                    <a:ext uri="{9D8B030D-6E8A-4147-A177-3AD203B41FA5}">
                      <a16:colId xmlns:a16="http://schemas.microsoft.com/office/drawing/2014/main" val="20004"/>
                    </a:ext>
                  </a:extLst>
                </a:gridCol>
                <a:gridCol w="1487606">
                  <a:extLst>
                    <a:ext uri="{9D8B030D-6E8A-4147-A177-3AD203B41FA5}">
                      <a16:colId xmlns:a16="http://schemas.microsoft.com/office/drawing/2014/main" val="20005"/>
                    </a:ext>
                  </a:extLst>
                </a:gridCol>
              </a:tblGrid>
              <a:tr h="223073">
                <a:tc>
                  <a:txBody>
                    <a:bodyPr/>
                    <a:lstStyle/>
                    <a:p>
                      <a:pPr marL="0" algn="ctr" defTabSz="457200" rtl="0" eaLnBrk="1" fontAlgn="ctr" latinLnBrk="0" hangingPunct="1"/>
                      <a:r>
                        <a:rPr lang="es-MX" sz="1200" b="1" kern="1200" dirty="0">
                          <a:solidFill>
                            <a:schemeClr val="tx1"/>
                          </a:solidFill>
                          <a:latin typeface="Avenir Book" panose="02000503020000020003" pitchFamily="2" charset="0"/>
                          <a:ea typeface="+mn-ea"/>
                          <a:cs typeface="+mn-cs"/>
                        </a:rPr>
                        <a:t>HORA</a:t>
                      </a:r>
                    </a:p>
                  </a:txBody>
                  <a:tcPr marL="9526" marR="9526"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a:txBody>
                    <a:bodyPr/>
                    <a:lstStyle/>
                    <a:p>
                      <a:pPr marL="0" algn="ctr" defTabSz="457200" rtl="0" eaLnBrk="1" fontAlgn="b" latinLnBrk="0" hangingPunct="1"/>
                      <a:r>
                        <a:rPr lang="es-MX" sz="1200" b="1" kern="1200" dirty="0">
                          <a:solidFill>
                            <a:schemeClr val="tx1"/>
                          </a:solidFill>
                          <a:latin typeface="Avenir Book" panose="02000503020000020003" pitchFamily="2" charset="0"/>
                          <a:ea typeface="+mn-ea"/>
                          <a:cs typeface="+mn-cs"/>
                        </a:rPr>
                        <a:t>MARTES 19-mzo</a:t>
                      </a: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a:txBody>
                    <a:bodyPr/>
                    <a:lstStyle/>
                    <a:p>
                      <a:pPr marL="0" algn="ctr" defTabSz="457200" rtl="0" eaLnBrk="1" fontAlgn="b" latinLnBrk="0" hangingPunct="1"/>
                      <a:r>
                        <a:rPr lang="es-MX" sz="1200" b="1" kern="1200" dirty="0">
                          <a:solidFill>
                            <a:schemeClr val="tx1"/>
                          </a:solidFill>
                          <a:latin typeface="Avenir Book" panose="02000503020000020003" pitchFamily="2" charset="0"/>
                          <a:ea typeface="+mn-ea"/>
                          <a:cs typeface="+mn-cs"/>
                        </a:rPr>
                        <a:t>MIERCOLES 20-mzo</a:t>
                      </a: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a:txBody>
                    <a:bodyPr/>
                    <a:lstStyle/>
                    <a:p>
                      <a:pPr marL="0" algn="ctr" defTabSz="457200" rtl="0" eaLnBrk="1" fontAlgn="b" latinLnBrk="0" hangingPunct="1"/>
                      <a:endParaRPr lang="es-MX" sz="1200" b="1" kern="1200" dirty="0">
                        <a:solidFill>
                          <a:schemeClr val="tx1"/>
                        </a:solidFill>
                        <a:latin typeface="Avenir Book" panose="02000503020000020003" pitchFamily="2" charset="0"/>
                        <a:ea typeface="+mn-ea"/>
                        <a:cs typeface="+mn-cs"/>
                      </a:endParaRP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s-MX" sz="1200" b="1" kern="1200" dirty="0">
                          <a:solidFill>
                            <a:schemeClr val="tx1"/>
                          </a:solidFill>
                          <a:latin typeface="Avenir Book" panose="02000503020000020003" pitchFamily="2" charset="0"/>
                          <a:ea typeface="+mn-ea"/>
                          <a:cs typeface="+mn-cs"/>
                        </a:rPr>
                        <a:t>HORA</a:t>
                      </a: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MX" sz="1200" b="1" kern="1200" dirty="0">
                          <a:solidFill>
                            <a:schemeClr val="tx1"/>
                          </a:solidFill>
                          <a:latin typeface="Avenir Book" panose="02000503020000020003" pitchFamily="2" charset="0"/>
                          <a:ea typeface="+mn-ea"/>
                          <a:cs typeface="+mn-cs"/>
                        </a:rPr>
                        <a:t>MARTES 19-mzo</a:t>
                      </a: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MX" sz="1200" b="1" kern="1200" dirty="0">
                          <a:solidFill>
                            <a:schemeClr val="tx1"/>
                          </a:solidFill>
                          <a:latin typeface="Avenir Book" panose="02000503020000020003" pitchFamily="2" charset="0"/>
                          <a:ea typeface="+mn-ea"/>
                          <a:cs typeface="+mn-cs"/>
                        </a:rPr>
                        <a:t>MIERCOLES 20-mzo</a:t>
                      </a: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extLst>
                  <a:ext uri="{0D108BD9-81ED-4DB2-BD59-A6C34878D82A}">
                    <a16:rowId xmlns:a16="http://schemas.microsoft.com/office/drawing/2014/main" val="10000"/>
                  </a:ext>
                </a:extLst>
              </a:tr>
              <a:tr h="290513">
                <a:tc>
                  <a:txBody>
                    <a:bodyPr/>
                    <a:lstStyle/>
                    <a:p>
                      <a:pPr marL="0" algn="ctr" defTabSz="457200" rtl="0" eaLnBrk="1" fontAlgn="b" latinLnBrk="0" hangingPunct="1"/>
                      <a:r>
                        <a:rPr lang="es-MX" sz="1200" b="1" kern="1200" dirty="0">
                          <a:solidFill>
                            <a:schemeClr val="tx1"/>
                          </a:solidFill>
                          <a:latin typeface="Avenir Book" panose="02000503020000020003" pitchFamily="2" charset="0"/>
                          <a:ea typeface="+mn-ea"/>
                          <a:cs typeface="+mn-cs"/>
                        </a:rPr>
                        <a:t>09:00</a:t>
                      </a:r>
                    </a:p>
                  </a:txBody>
                  <a:tcPr marL="9526" marR="9526"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s-MX" sz="1200" b="0" kern="1200" dirty="0">
                          <a:solidFill>
                            <a:schemeClr val="tx1"/>
                          </a:solidFill>
                          <a:latin typeface="Avenir Book" panose="02000503020000020003" pitchFamily="2" charset="0"/>
                          <a:ea typeface="+mn-ea"/>
                          <a:cs typeface="+mn-cs"/>
                        </a:rPr>
                        <a:t>DN01SM-22</a:t>
                      </a:r>
                    </a:p>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DN02SM-22</a:t>
                      </a:r>
                    </a:p>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DN03SM-22</a:t>
                      </a:r>
                    </a:p>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DN04SM-22</a:t>
                      </a: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QI02SM-22</a:t>
                      </a:r>
                    </a:p>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QI03SM-22</a:t>
                      </a:r>
                    </a:p>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PIS01SM-22</a:t>
                      </a:r>
                      <a:endParaRPr lang="es-ES" sz="1200" b="0" kern="1200" dirty="0">
                        <a:solidFill>
                          <a:schemeClr val="tx1"/>
                        </a:solidFill>
                        <a:latin typeface="Avenir Book" panose="02000503020000020003" pitchFamily="2" charset="0"/>
                        <a:ea typeface="+mn-ea"/>
                        <a:cs typeface="+mn-cs"/>
                      </a:endParaRPr>
                    </a:p>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PIS02SM-22</a:t>
                      </a: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s-MX" sz="1200" b="0" kern="1200" dirty="0">
                        <a:solidFill>
                          <a:schemeClr val="tx1"/>
                        </a:solidFill>
                        <a:latin typeface="Avenir Book" panose="02000503020000020003" pitchFamily="2" charset="0"/>
                        <a:ea typeface="+mn-ea"/>
                        <a:cs typeface="+mn-cs"/>
                      </a:endParaRP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s-MX" sz="1200" b="1" kern="1200" dirty="0">
                          <a:solidFill>
                            <a:schemeClr val="tx1"/>
                          </a:solidFill>
                          <a:latin typeface="Avenir Book" panose="02000503020000020003" pitchFamily="2" charset="0"/>
                          <a:ea typeface="+mn-ea"/>
                          <a:cs typeface="+mn-cs"/>
                        </a:rPr>
                        <a:t>13:00</a:t>
                      </a:r>
                    </a:p>
                  </a:txBody>
                  <a:tcPr marL="9526" marR="9526"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MI01SV-22</a:t>
                      </a:r>
                    </a:p>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MI02SV-22</a:t>
                      </a:r>
                    </a:p>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MI03SV-22</a:t>
                      </a:r>
                    </a:p>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CON01SV-22</a:t>
                      </a: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CON02SV-22</a:t>
                      </a:r>
                    </a:p>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QF01SV-22</a:t>
                      </a:r>
                    </a:p>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QF02SV-22</a:t>
                      </a:r>
                    </a:p>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QF03SV-22</a:t>
                      </a: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algn="ctr" defTabSz="457200" rtl="0" eaLnBrk="1" fontAlgn="b" latinLnBrk="0" hangingPunct="1"/>
                      <a:r>
                        <a:rPr lang="es-MX" sz="1200" b="1" kern="1200" dirty="0">
                          <a:solidFill>
                            <a:schemeClr val="tx1"/>
                          </a:solidFill>
                          <a:latin typeface="Avenir Book" panose="02000503020000020003" pitchFamily="2" charset="0"/>
                          <a:ea typeface="+mn-ea"/>
                          <a:cs typeface="+mn-cs"/>
                        </a:rPr>
                        <a:t>10:00</a:t>
                      </a:r>
                    </a:p>
                  </a:txBody>
                  <a:tcPr marL="9526" marR="9526"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marL="0" algn="ctr" defTabSz="457200" rtl="0" eaLnBrk="1" fontAlgn="b" latinLnBrk="0" hangingPunct="1"/>
                      <a:r>
                        <a:rPr lang="es-MX" sz="1200" b="0" kern="1200" dirty="0">
                          <a:solidFill>
                            <a:schemeClr val="tx1"/>
                          </a:solidFill>
                          <a:latin typeface="Avenir Book" panose="02000503020000020003" pitchFamily="2" charset="0"/>
                          <a:ea typeface="+mn-ea"/>
                          <a:cs typeface="+mn-cs"/>
                        </a:rPr>
                        <a:t>DN05SM-22</a:t>
                      </a:r>
                    </a:p>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DN06SM-22</a:t>
                      </a:r>
                    </a:p>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PIM01SM-22</a:t>
                      </a:r>
                    </a:p>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MA01SM-22</a:t>
                      </a: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TI01SM-22</a:t>
                      </a:r>
                    </a:p>
                    <a:p>
                      <a:pPr marL="0" algn="ctr" defTabSz="457200" rtl="0" eaLnBrk="1" fontAlgn="b" latinLnBrk="0" hangingPunct="1"/>
                      <a:r>
                        <a:rPr lang="es-MX" sz="1200" b="0" kern="1200" dirty="0">
                          <a:solidFill>
                            <a:schemeClr val="tx1"/>
                          </a:solidFill>
                          <a:latin typeface="Avenir Book" panose="02000503020000020003" pitchFamily="2" charset="0"/>
                          <a:ea typeface="+mn-ea"/>
                          <a:cs typeface="+mn-cs"/>
                        </a:rPr>
                        <a:t>TI02SM-22</a:t>
                      </a:r>
                    </a:p>
                    <a:p>
                      <a:pPr marL="0" algn="ctr" defTabSz="457200" rtl="0" eaLnBrk="1" fontAlgn="b" latinLnBrk="0" hangingPunct="1"/>
                      <a:r>
                        <a:rPr lang="es-MX" sz="1200" b="0" kern="1200" dirty="0">
                          <a:solidFill>
                            <a:schemeClr val="tx1"/>
                          </a:solidFill>
                          <a:latin typeface="Avenir Book" panose="02000503020000020003" pitchFamily="2" charset="0"/>
                          <a:ea typeface="+mn-ea"/>
                          <a:cs typeface="+mn-cs"/>
                        </a:rPr>
                        <a:t>TI03SM-22</a:t>
                      </a:r>
                    </a:p>
                    <a:p>
                      <a:pPr marL="0" algn="ctr" defTabSz="457200" rtl="0" eaLnBrk="1" fontAlgn="b" latinLnBrk="0" hangingPunct="1"/>
                      <a:r>
                        <a:rPr lang="es-MX" sz="1200" b="0" kern="1200" dirty="0">
                          <a:solidFill>
                            <a:schemeClr val="tx1"/>
                          </a:solidFill>
                          <a:latin typeface="Avenir Book" panose="02000503020000020003" pitchFamily="2" charset="0"/>
                          <a:ea typeface="+mn-ea"/>
                          <a:cs typeface="+mn-cs"/>
                        </a:rPr>
                        <a:t>ER01SM-22</a:t>
                      </a: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s-MX" sz="1200" b="0" kern="1200" dirty="0">
                        <a:solidFill>
                          <a:schemeClr val="tx1"/>
                        </a:solidFill>
                        <a:latin typeface="Avenir Book" panose="02000503020000020003" pitchFamily="2" charset="0"/>
                        <a:ea typeface="+mn-ea"/>
                        <a:cs typeface="+mn-cs"/>
                      </a:endParaRP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MX" sz="1200" b="1" kern="1200" dirty="0">
                          <a:solidFill>
                            <a:schemeClr val="tx1"/>
                          </a:solidFill>
                          <a:latin typeface="Avenir Book" panose="02000503020000020003" pitchFamily="2" charset="0"/>
                          <a:ea typeface="+mn-ea"/>
                          <a:cs typeface="+mn-cs"/>
                        </a:rPr>
                        <a:t>14:00</a:t>
                      </a:r>
                    </a:p>
                  </a:txBody>
                  <a:tcPr marL="9526" marR="9526"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QF04SV-22</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s-MX" sz="1200" b="0" kern="1200" dirty="0">
                        <a:solidFill>
                          <a:schemeClr val="tx1"/>
                        </a:solidFill>
                        <a:latin typeface="Avenir Book" panose="02000503020000020003" pitchFamily="2" charset="0"/>
                        <a:ea typeface="+mn-ea"/>
                        <a:cs typeface="+mn-cs"/>
                      </a:endParaRP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s-ES" sz="1200" b="0" kern="1200" dirty="0">
                        <a:solidFill>
                          <a:schemeClr val="tx1"/>
                        </a:solidFill>
                        <a:latin typeface="Avenir Book" panose="02000503020000020003" pitchFamily="2" charset="0"/>
                        <a:ea typeface="+mn-ea"/>
                        <a:cs typeface="+mn-cs"/>
                      </a:endParaRP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extLst>
                  <a:ext uri="{0D108BD9-81ED-4DB2-BD59-A6C34878D82A}">
                    <a16:rowId xmlns:a16="http://schemas.microsoft.com/office/drawing/2014/main" val="10002"/>
                  </a:ext>
                </a:extLst>
              </a:tr>
              <a:tr h="223073">
                <a:tc>
                  <a:txBody>
                    <a:bodyPr/>
                    <a:lstStyle/>
                    <a:p>
                      <a:pPr marL="0" algn="ctr" defTabSz="457200" rtl="0" eaLnBrk="1" fontAlgn="b" latinLnBrk="0" hangingPunct="1"/>
                      <a:r>
                        <a:rPr lang="es-MX" sz="1200" b="1" kern="1200" dirty="0">
                          <a:solidFill>
                            <a:schemeClr val="tx1"/>
                          </a:solidFill>
                          <a:latin typeface="Avenir Book" panose="02000503020000020003" pitchFamily="2" charset="0"/>
                          <a:ea typeface="+mn-ea"/>
                          <a:cs typeface="+mn-cs"/>
                        </a:rPr>
                        <a:t>11:00</a:t>
                      </a:r>
                    </a:p>
                  </a:txBody>
                  <a:tcPr marL="9526" marR="9526"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MA02SM-22</a:t>
                      </a:r>
                    </a:p>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MA03SM-22</a:t>
                      </a:r>
                    </a:p>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MA04SM-22</a:t>
                      </a:r>
                    </a:p>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QI01SM-22</a:t>
                      </a: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ES01SM-22</a:t>
                      </a:r>
                    </a:p>
                    <a:p>
                      <a:pPr marL="0" marR="0" lvl="0" indent="0" algn="ctr" defTabSz="457200" rtl="0" eaLnBrk="1" fontAlgn="b" latinLnBrk="0" hangingPunct="1">
                        <a:lnSpc>
                          <a:spcPct val="100000"/>
                        </a:lnSpc>
                        <a:spcBef>
                          <a:spcPts val="0"/>
                        </a:spcBef>
                        <a:spcAft>
                          <a:spcPts val="0"/>
                        </a:spcAft>
                        <a:buClrTx/>
                        <a:buSzTx/>
                        <a:buFontTx/>
                        <a:buNone/>
                        <a:tabLst/>
                        <a:defRPr/>
                      </a:pPr>
                      <a:r>
                        <a:rPr lang="es-MX" sz="1200" b="0" kern="1200" dirty="0">
                          <a:solidFill>
                            <a:schemeClr val="tx1"/>
                          </a:solidFill>
                          <a:latin typeface="Avenir Book" panose="02000503020000020003" pitchFamily="2" charset="0"/>
                          <a:ea typeface="+mn-ea"/>
                          <a:cs typeface="+mn-cs"/>
                        </a:rPr>
                        <a:t>PIP01SM-22</a:t>
                      </a:r>
                    </a:p>
                    <a:p>
                      <a:pPr marL="0" marR="0" lvl="0" indent="0" algn="ctr" defTabSz="457200" rtl="0" eaLnBrk="1" fontAlgn="b" latinLnBrk="0" hangingPunct="1">
                        <a:lnSpc>
                          <a:spcPct val="100000"/>
                        </a:lnSpc>
                        <a:spcBef>
                          <a:spcPts val="0"/>
                        </a:spcBef>
                        <a:spcAft>
                          <a:spcPts val="0"/>
                        </a:spcAft>
                        <a:buClrTx/>
                        <a:buSzTx/>
                        <a:buFontTx/>
                        <a:buNone/>
                        <a:tabLst/>
                        <a:defRPr/>
                      </a:pPr>
                      <a:endParaRPr lang="es-MX" sz="1200" b="0" kern="1200" dirty="0">
                        <a:solidFill>
                          <a:schemeClr val="tx1"/>
                        </a:solidFill>
                        <a:latin typeface="Avenir Book" panose="02000503020000020003" pitchFamily="2" charset="0"/>
                        <a:ea typeface="+mn-ea"/>
                        <a:cs typeface="+mn-cs"/>
                      </a:endParaRP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s-MX" sz="1200" b="0" kern="1200" dirty="0">
                        <a:solidFill>
                          <a:schemeClr val="tx1"/>
                        </a:solidFill>
                        <a:latin typeface="Avenir Book" panose="02000503020000020003" pitchFamily="2" charset="0"/>
                        <a:ea typeface="+mn-ea"/>
                        <a:cs typeface="+mn-cs"/>
                      </a:endParaRPr>
                    </a:p>
                  </a:txBody>
                  <a:tcPr marL="9526" marR="9526" marT="9528"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s-MX" sz="1200" b="0" kern="1200" dirty="0">
                        <a:solidFill>
                          <a:schemeClr val="tx1"/>
                        </a:solidFill>
                        <a:latin typeface="Avenir Book" panose="02000503020000020003" pitchFamily="2" charset="0"/>
                        <a:ea typeface="+mn-ea"/>
                        <a:cs typeface="+mn-cs"/>
                      </a:endParaRPr>
                    </a:p>
                  </a:txBody>
                  <a:tcPr marL="9526" marR="9526" marT="952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endParaRPr lang="es-MX" sz="1200" b="0" kern="1200" dirty="0">
                        <a:solidFill>
                          <a:schemeClr val="tx1"/>
                        </a:solidFill>
                        <a:latin typeface="Avenir Book" panose="02000503020000020003" pitchFamily="2" charset="0"/>
                        <a:ea typeface="+mn-ea"/>
                        <a:cs typeface="+mn-cs"/>
                      </a:endParaRPr>
                    </a:p>
                  </a:txBody>
                  <a:tcPr marL="9526" marR="9526" marT="952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s-MX" sz="1200" b="0" kern="1200" dirty="0">
                        <a:solidFill>
                          <a:schemeClr val="tx1"/>
                        </a:solidFill>
                        <a:latin typeface="Avenir Book" panose="02000503020000020003" pitchFamily="2" charset="0"/>
                        <a:ea typeface="+mn-ea"/>
                        <a:cs typeface="+mn-cs"/>
                      </a:endParaRPr>
                    </a:p>
                  </a:txBody>
                  <a:tcPr marL="9526" marR="9526" marT="952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Text Box 8">
            <a:extLst>
              <a:ext uri="{FF2B5EF4-FFF2-40B4-BE49-F238E27FC236}">
                <a16:creationId xmlns:a16="http://schemas.microsoft.com/office/drawing/2014/main" id="{C8AA6570-500D-486B-9912-B595331E2E30}"/>
              </a:ext>
            </a:extLst>
          </p:cNvPr>
          <p:cNvSpPr txBox="1">
            <a:spLocks noChangeArrowheads="1"/>
          </p:cNvSpPr>
          <p:nvPr/>
        </p:nvSpPr>
        <p:spPr bwMode="auto">
          <a:xfrm>
            <a:off x="1358153" y="6065919"/>
            <a:ext cx="9466729" cy="523220"/>
          </a:xfrm>
          <a:prstGeom prst="rect">
            <a:avLst/>
          </a:prstGeom>
          <a:noFill/>
          <a:ln w="9525">
            <a:noFill/>
            <a:miter lim="800000"/>
            <a:headEnd/>
            <a:tailEnd/>
          </a:ln>
        </p:spPr>
        <p:txBody>
          <a:bodyPr wrap="square">
            <a:spAutoFit/>
          </a:bodyPr>
          <a:lstStyle/>
          <a:p>
            <a:pPr algn="ctr"/>
            <a:r>
              <a:rPr lang="es-ES" sz="1400" dirty="0">
                <a:latin typeface="Avenir Book" panose="02000503020000020003" pitchFamily="2" charset="0"/>
              </a:rPr>
              <a:t>Para cualquier aclaración o duda marcar al Departamento de Servicios Escolares</a:t>
            </a:r>
          </a:p>
          <a:p>
            <a:pPr algn="ctr"/>
            <a:r>
              <a:rPr lang="es-ES" sz="1400" dirty="0">
                <a:latin typeface="Avenir Book" panose="02000503020000020003" pitchFamily="2" charset="0"/>
              </a:rPr>
              <a:t>Teléfono: 427 1292000  Ext. 214, 232, 261 o </a:t>
            </a:r>
            <a:r>
              <a:rPr lang="es-ES" sz="1200" dirty="0">
                <a:latin typeface="Avenir Book" panose="02000503020000020003" pitchFamily="2" charset="0"/>
              </a:rPr>
              <a:t>283.</a:t>
            </a:r>
          </a:p>
        </p:txBody>
      </p:sp>
      <p:sp>
        <p:nvSpPr>
          <p:cNvPr id="3" name="Rectángulo 2"/>
          <p:cNvSpPr/>
          <p:nvPr/>
        </p:nvSpPr>
        <p:spPr>
          <a:xfrm>
            <a:off x="242048" y="5587620"/>
            <a:ext cx="11066929" cy="307777"/>
          </a:xfrm>
          <a:prstGeom prst="rect">
            <a:avLst/>
          </a:prstGeom>
        </p:spPr>
        <p:txBody>
          <a:bodyPr wrap="square">
            <a:spAutoFit/>
          </a:bodyPr>
          <a:lstStyle/>
          <a:p>
            <a:pPr algn="ctr" defTabSz="914400">
              <a:defRPr/>
            </a:pPr>
            <a:r>
              <a:rPr lang="es-ES_tradnl" altLang="es-ES" sz="1400" b="1" dirty="0">
                <a:latin typeface="Avenir Book" panose="02000503020000020003" pitchFamily="2" charset="0"/>
              </a:rPr>
              <a:t>NOTA:</a:t>
            </a:r>
            <a:r>
              <a:rPr lang="es-ES_tradnl" altLang="es-ES" sz="1400" dirty="0">
                <a:latin typeface="Avenir Book" panose="02000503020000020003" pitchFamily="2" charset="0"/>
              </a:rPr>
              <a:t> Deberás respetar el día y horario establecido de acuerdo a tu carrera y grupo y </a:t>
            </a:r>
            <a:r>
              <a:rPr lang="es-ES_tradnl" altLang="es-ES" sz="1400" b="1" dirty="0">
                <a:latin typeface="Avenir Book" panose="02000503020000020003" pitchFamily="2" charset="0"/>
              </a:rPr>
              <a:t>PORTAR CREDENCIAL DE ESTUDIANTE</a:t>
            </a:r>
            <a:endParaRPr lang="es-ES" sz="1400" b="1" dirty="0"/>
          </a:p>
        </p:txBody>
      </p:sp>
    </p:spTree>
    <p:extLst>
      <p:ext uri="{BB962C8B-B14F-4D97-AF65-F5344CB8AC3E}">
        <p14:creationId xmlns:p14="http://schemas.microsoft.com/office/powerpoint/2010/main" val="1254684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9FEC2FB-64AA-F649-AC7E-C859BB7A79A4}"/>
              </a:ext>
            </a:extLst>
          </p:cNvPr>
          <p:cNvSpPr txBox="1">
            <a:spLocks/>
          </p:cNvSpPr>
          <p:nvPr/>
        </p:nvSpPr>
        <p:spPr>
          <a:xfrm>
            <a:off x="3482788" y="505970"/>
            <a:ext cx="6279778"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_tradnl" sz="2400" dirty="0">
                <a:solidFill>
                  <a:schemeClr val="tx1"/>
                </a:solidFill>
                <a:latin typeface="Avenir Book" panose="02000503020000020003" pitchFamily="2" charset="0"/>
              </a:rPr>
              <a:t>REQUERIMIENTOS DE FOTOGRAFÍAS</a:t>
            </a:r>
            <a:br>
              <a:rPr lang="es-ES_tradnl" sz="2400" dirty="0">
                <a:solidFill>
                  <a:schemeClr val="tx1"/>
                </a:solidFill>
                <a:latin typeface="Avenir Book" panose="02000503020000020003" pitchFamily="2" charset="0"/>
              </a:rPr>
            </a:br>
            <a:endParaRPr lang="es-MX" sz="2400" dirty="0">
              <a:solidFill>
                <a:schemeClr val="tx1"/>
              </a:solidFill>
              <a:latin typeface="Avenir Book" panose="02000503020000020003" pitchFamily="2" charset="0"/>
            </a:endParaRPr>
          </a:p>
        </p:txBody>
      </p:sp>
      <p:sp>
        <p:nvSpPr>
          <p:cNvPr id="6" name="Rectangle 3"/>
          <p:cNvSpPr>
            <a:spLocks noChangeArrowheads="1"/>
          </p:cNvSpPr>
          <p:nvPr/>
        </p:nvSpPr>
        <p:spPr bwMode="auto">
          <a:xfrm>
            <a:off x="463436" y="1571810"/>
            <a:ext cx="11321143" cy="4398684"/>
          </a:xfrm>
          <a:prstGeom prst="rect">
            <a:avLst/>
          </a:prstGeom>
          <a:noFill/>
          <a:ln w="57150" cmpd="thickThin">
            <a:solidFill>
              <a:schemeClr val="tx1"/>
            </a:solidFill>
            <a:miter lim="800000"/>
            <a:headEnd/>
            <a:tailEnd/>
          </a:ln>
        </p:spPr>
        <p:txBody>
          <a:bodyPr lIns="144000" rIns="144000"/>
          <a:lstStyle/>
          <a:p>
            <a:pPr algn="just" eaLnBrk="0" hangingPunct="0">
              <a:spcBef>
                <a:spcPct val="20000"/>
              </a:spcBef>
              <a:defRPr/>
            </a:pPr>
            <a:endParaRPr lang="es-ES_tradnl" sz="1600" b="1" dirty="0">
              <a:latin typeface="Avenir Book" panose="02000503020000020003" pitchFamily="2" charset="0"/>
            </a:endParaRPr>
          </a:p>
          <a:p>
            <a:pPr indent="-457200" algn="just" eaLnBrk="0" hangingPunct="0">
              <a:spcBef>
                <a:spcPct val="20000"/>
              </a:spcBef>
              <a:defRPr/>
            </a:pPr>
            <a:r>
              <a:rPr lang="es-ES_tradnl" sz="1600" b="1" dirty="0">
                <a:latin typeface="Avenir Book" panose="02000503020000020003" pitchFamily="2" charset="0"/>
              </a:rPr>
              <a:t>NOTA 1: Foto Estudio Esparza</a:t>
            </a:r>
            <a:r>
              <a:rPr lang="es-ES_tradnl" sz="1600" dirty="0">
                <a:latin typeface="Avenir Book" panose="02000503020000020003" pitchFamily="2" charset="0"/>
              </a:rPr>
              <a:t> ofrecerá a todos los estudiantes un paquete que incluye 4 fotografías tamaño título y 6 tamaño infantil, por un precio de $450.00, los jefes de grupo deberán concertar citas para fotografías grupales con José Ramón Navarrete al teléfono 4272898065 o acudir al estudio en la Calle 5 de Mayo No. 1A, Col. Centro, San Juan del Río, </a:t>
            </a:r>
            <a:r>
              <a:rPr lang="es-ES_tradnl" sz="1600" dirty="0" err="1">
                <a:latin typeface="Avenir Book" panose="02000503020000020003" pitchFamily="2" charset="0"/>
              </a:rPr>
              <a:t>Qro</a:t>
            </a:r>
            <a:r>
              <a:rPr lang="es-ES_tradnl" sz="1600" dirty="0">
                <a:latin typeface="Avenir Book" panose="02000503020000020003" pitchFamily="2" charset="0"/>
              </a:rPr>
              <a:t>.</a:t>
            </a:r>
          </a:p>
          <a:p>
            <a:pPr indent="-457200" algn="just" eaLnBrk="0" hangingPunct="0">
              <a:spcBef>
                <a:spcPct val="20000"/>
              </a:spcBef>
              <a:defRPr/>
            </a:pPr>
            <a:endParaRPr lang="es-ES_tradnl" sz="1600" dirty="0">
              <a:latin typeface="Avenir Book" panose="02000503020000020003" pitchFamily="2" charset="0"/>
            </a:endParaRPr>
          </a:p>
          <a:p>
            <a:pPr indent="-457200" algn="just" eaLnBrk="0" hangingPunct="0">
              <a:spcBef>
                <a:spcPct val="20000"/>
              </a:spcBef>
              <a:defRPr/>
            </a:pPr>
            <a:r>
              <a:rPr lang="es-ES_tradnl" sz="1600" b="1" dirty="0">
                <a:latin typeface="Avenir Book" panose="02000503020000020003" pitchFamily="2" charset="0"/>
              </a:rPr>
              <a:t>NOTA 2: </a:t>
            </a:r>
            <a:r>
              <a:rPr lang="es-ES_tradnl" sz="1600" dirty="0">
                <a:latin typeface="Avenir Book" panose="02000503020000020003" pitchFamily="2" charset="0"/>
              </a:rPr>
              <a:t>Cada estudiante deberá revisar y separar sus fotografías, escribir su nombre completo por la parte de atrás, sin maltratarlas ni mancharlas y colocarlas en su respectivos sobres, acudir personalmente al Departamento de Servicios Escolares para realizar la entrega, conforme al calendario establecido. </a:t>
            </a:r>
          </a:p>
          <a:p>
            <a:pPr indent="-457200" algn="just" eaLnBrk="0" hangingPunct="0">
              <a:spcBef>
                <a:spcPct val="20000"/>
              </a:spcBef>
              <a:defRPr/>
            </a:pPr>
            <a:endParaRPr lang="es-ES_tradnl" sz="1600" dirty="0">
              <a:latin typeface="Avenir Book" panose="02000503020000020003" pitchFamily="2" charset="0"/>
            </a:endParaRPr>
          </a:p>
          <a:p>
            <a:pPr indent="-457200" algn="just" eaLnBrk="0" hangingPunct="0">
              <a:spcBef>
                <a:spcPct val="20000"/>
              </a:spcBef>
              <a:defRPr/>
            </a:pPr>
            <a:r>
              <a:rPr lang="es-ES_tradnl" sz="1600" b="1" dirty="0">
                <a:latin typeface="Avenir Book" panose="02000503020000020003" pitchFamily="2" charset="0"/>
              </a:rPr>
              <a:t>NOTA 3: </a:t>
            </a:r>
            <a:r>
              <a:rPr lang="es-ES_tradnl" sz="1600" dirty="0">
                <a:latin typeface="Avenir Book" panose="02000503020000020003" pitchFamily="2" charset="0"/>
              </a:rPr>
              <a:t>El día de la entrega de fotografías, deberás disponer de tiempo, pues se tomará tu firma de manera electrónica para tu expediente de </a:t>
            </a:r>
            <a:r>
              <a:rPr lang="es-ES_tradnl" sz="1600" b="1" dirty="0">
                <a:latin typeface="Avenir Book" panose="02000503020000020003" pitchFamily="2" charset="0"/>
              </a:rPr>
              <a:t>trámite de Título y Cédula Profesional Estatal del Estado de Querétaro y presentarte con Credencial Oficial de Estudiante de la UTSJR.</a:t>
            </a:r>
            <a:endParaRPr lang="es-ES_tradnl" sz="1600" dirty="0">
              <a:latin typeface="Avenir Book" panose="02000503020000020003" pitchFamily="2" charset="0"/>
            </a:endParaRPr>
          </a:p>
          <a:p>
            <a:pPr indent="-457200" algn="just" eaLnBrk="0" hangingPunct="0">
              <a:spcBef>
                <a:spcPct val="20000"/>
              </a:spcBef>
              <a:defRPr/>
            </a:pPr>
            <a:endParaRPr lang="es-ES_tradnl" sz="1600" dirty="0">
              <a:latin typeface="Avenir Book" panose="02000503020000020003" pitchFamily="2" charset="0"/>
            </a:endParaRPr>
          </a:p>
          <a:p>
            <a:pPr indent="-457200" algn="just" eaLnBrk="0" hangingPunct="0">
              <a:spcBef>
                <a:spcPct val="20000"/>
              </a:spcBef>
              <a:defRPr/>
            </a:pPr>
            <a:r>
              <a:rPr lang="es-ES_tradnl" sz="1600" b="1" i="1" dirty="0">
                <a:latin typeface="Avenir Book" panose="02000503020000020003" pitchFamily="2" charset="0"/>
              </a:rPr>
              <a:t>NOTA 4: </a:t>
            </a:r>
            <a:r>
              <a:rPr lang="es-ES_tradnl" sz="1600" dirty="0">
                <a:latin typeface="Avenir Book" panose="02000503020000020003" pitchFamily="2" charset="0"/>
              </a:rPr>
              <a:t>Foto Estudio Esparza será responsable de entregar las fotografías en formato digital al Departamento de Servicios Escolares. </a:t>
            </a:r>
          </a:p>
        </p:txBody>
      </p:sp>
    </p:spTree>
    <p:extLst>
      <p:ext uri="{BB962C8B-B14F-4D97-AF65-F5344CB8AC3E}">
        <p14:creationId xmlns:p14="http://schemas.microsoft.com/office/powerpoint/2010/main" val="527021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9FEC2FB-64AA-F649-AC7E-C859BB7A79A4}"/>
              </a:ext>
            </a:extLst>
          </p:cNvPr>
          <p:cNvSpPr txBox="1">
            <a:spLocks/>
          </p:cNvSpPr>
          <p:nvPr/>
        </p:nvSpPr>
        <p:spPr>
          <a:xfrm>
            <a:off x="3523129" y="147918"/>
            <a:ext cx="6266330" cy="1506070"/>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_tradnl" sz="2400" dirty="0">
                <a:solidFill>
                  <a:schemeClr val="tx1"/>
                </a:solidFill>
                <a:latin typeface="Avenir Book" panose="02000503020000020003" pitchFamily="2" charset="0"/>
              </a:rPr>
              <a:t>DOCUMENTACIÓN OFICIAL QUE RECIBIRÁ EL EGRESADO </a:t>
            </a:r>
          </a:p>
          <a:p>
            <a:pPr algn="ctr"/>
            <a:r>
              <a:rPr lang="es-ES_tradnl" sz="2400" dirty="0">
                <a:solidFill>
                  <a:schemeClr val="tx1"/>
                </a:solidFill>
                <a:latin typeface="Avenir Book" panose="02000503020000020003" pitchFamily="2" charset="0"/>
              </a:rPr>
              <a:t>UNA VEZ CONCLUIDO EL TRÁMITE DE TITULACIÓN</a:t>
            </a:r>
            <a:br>
              <a:rPr lang="es-ES_tradnl" sz="2400" dirty="0">
                <a:solidFill>
                  <a:schemeClr val="tx1"/>
                </a:solidFill>
                <a:latin typeface="Avenir Book" panose="02000503020000020003" pitchFamily="2" charset="0"/>
              </a:rPr>
            </a:br>
            <a:r>
              <a:rPr lang="es-ES_tradnl" sz="2400" dirty="0">
                <a:solidFill>
                  <a:schemeClr val="tx1"/>
                </a:solidFill>
                <a:latin typeface="Avenir Book" panose="02000503020000020003" pitchFamily="2" charset="0"/>
              </a:rPr>
              <a:t> </a:t>
            </a:r>
            <a:endParaRPr lang="es-MX" sz="2400" dirty="0">
              <a:solidFill>
                <a:schemeClr val="tx1"/>
              </a:solidFill>
              <a:latin typeface="Avenir Book" panose="02000503020000020003" pitchFamily="2" charset="0"/>
            </a:endParaRPr>
          </a:p>
        </p:txBody>
      </p:sp>
      <p:sp>
        <p:nvSpPr>
          <p:cNvPr id="6" name="Rectangle 3"/>
          <p:cNvSpPr>
            <a:spLocks noChangeArrowheads="1"/>
          </p:cNvSpPr>
          <p:nvPr/>
        </p:nvSpPr>
        <p:spPr bwMode="auto">
          <a:xfrm>
            <a:off x="658906" y="1825346"/>
            <a:ext cx="11125674" cy="4252725"/>
          </a:xfrm>
          <a:prstGeom prst="rect">
            <a:avLst/>
          </a:prstGeom>
          <a:noFill/>
          <a:ln w="57150" cmpd="thickThin">
            <a:solidFill>
              <a:schemeClr val="tx1"/>
            </a:solidFill>
            <a:miter lim="800000"/>
            <a:headEnd/>
            <a:tailEnd/>
          </a:ln>
        </p:spPr>
        <p:txBody>
          <a:bodyPr lIns="144000" rIns="144000"/>
          <a:lstStyle/>
          <a:p>
            <a:pPr algn="just" eaLnBrk="0" hangingPunct="0">
              <a:spcBef>
                <a:spcPct val="20000"/>
              </a:spcBef>
              <a:defRPr/>
            </a:pPr>
            <a:endParaRPr lang="es-ES_tradnl" sz="800" b="1" dirty="0">
              <a:latin typeface="Avenir Book" panose="02000503020000020003" pitchFamily="2" charset="0"/>
            </a:endParaRPr>
          </a:p>
          <a:p>
            <a:pPr marL="800100" lvl="1" indent="-342900" algn="just" eaLnBrk="0" hangingPunct="0">
              <a:spcBef>
                <a:spcPct val="20000"/>
              </a:spcBef>
              <a:buFont typeface="+mj-lt"/>
              <a:buAutoNum type="arabicPeriod"/>
              <a:defRPr/>
            </a:pPr>
            <a:r>
              <a:rPr lang="es-ES_tradnl" sz="2000" dirty="0">
                <a:latin typeface="Avenir Book" panose="02000503020000020003" pitchFamily="2" charset="0"/>
              </a:rPr>
              <a:t>Certificado Total de Estudios del Nivel TSU</a:t>
            </a:r>
          </a:p>
          <a:p>
            <a:pPr marL="800100" lvl="1" indent="-342900" algn="just" eaLnBrk="0" hangingPunct="0">
              <a:spcBef>
                <a:spcPct val="20000"/>
              </a:spcBef>
              <a:buFont typeface="+mj-lt"/>
              <a:buAutoNum type="arabicPeriod"/>
              <a:defRPr/>
            </a:pPr>
            <a:r>
              <a:rPr lang="es-ES_tradnl" sz="2000" dirty="0">
                <a:latin typeface="Avenir Book" panose="02000503020000020003" pitchFamily="2" charset="0"/>
              </a:rPr>
              <a:t>Acta de Exención de Examen Profesional del nivel TSU</a:t>
            </a:r>
          </a:p>
          <a:p>
            <a:pPr marL="800100" lvl="1" indent="-342900" algn="just" eaLnBrk="0" hangingPunct="0">
              <a:spcBef>
                <a:spcPct val="20000"/>
              </a:spcBef>
              <a:buFont typeface="+mj-lt"/>
              <a:buAutoNum type="arabicPeriod"/>
              <a:defRPr/>
            </a:pPr>
            <a:r>
              <a:rPr lang="es-ES_tradnl" sz="2000" dirty="0">
                <a:latin typeface="Avenir Book" panose="02000503020000020003" pitchFamily="2" charset="0"/>
              </a:rPr>
              <a:t>Constancia de Servicio Social del nivel TSU</a:t>
            </a:r>
          </a:p>
          <a:p>
            <a:pPr marL="800100" lvl="1" indent="-342900" algn="just" eaLnBrk="0" hangingPunct="0">
              <a:spcBef>
                <a:spcPct val="20000"/>
              </a:spcBef>
              <a:buFont typeface="+mj-lt"/>
              <a:buAutoNum type="arabicPeriod"/>
              <a:defRPr/>
            </a:pPr>
            <a:r>
              <a:rPr lang="es-ES_tradnl" sz="2000" dirty="0">
                <a:latin typeface="Avenir Book" panose="02000503020000020003" pitchFamily="2" charset="0"/>
              </a:rPr>
              <a:t>Título Profesional del Nivel TSU</a:t>
            </a:r>
          </a:p>
          <a:p>
            <a:pPr marL="800100" lvl="1" indent="-342900" algn="just" eaLnBrk="0" hangingPunct="0">
              <a:spcBef>
                <a:spcPct val="20000"/>
              </a:spcBef>
              <a:buFont typeface="+mj-lt"/>
              <a:buAutoNum type="arabicPeriod"/>
              <a:defRPr/>
            </a:pPr>
            <a:r>
              <a:rPr lang="es-ES" sz="2000" dirty="0">
                <a:latin typeface="Avenir Book" panose="02000503020000020003" pitchFamily="2" charset="0"/>
              </a:rPr>
              <a:t>Cédula Profesional emitida por la Dirección General de Profesiones de la CDMX en formato .</a:t>
            </a:r>
            <a:r>
              <a:rPr lang="es-ES" sz="2000" dirty="0" err="1">
                <a:latin typeface="Avenir Book" panose="02000503020000020003" pitchFamily="2" charset="0"/>
              </a:rPr>
              <a:t>pdf</a:t>
            </a:r>
            <a:r>
              <a:rPr lang="es-ES_tradnl" sz="2000" dirty="0">
                <a:latin typeface="Avenir Book" panose="02000503020000020003" pitchFamily="2" charset="0"/>
              </a:rPr>
              <a:t>.</a:t>
            </a:r>
          </a:p>
          <a:p>
            <a:pPr lvl="1" algn="just" eaLnBrk="0" hangingPunct="0">
              <a:spcBef>
                <a:spcPct val="20000"/>
              </a:spcBef>
              <a:defRPr/>
            </a:pPr>
            <a:r>
              <a:rPr lang="es-ES" sz="2000" dirty="0">
                <a:latin typeface="Avenir Book" panose="02000503020000020003" pitchFamily="2" charset="0"/>
              </a:rPr>
              <a:t>Actualmente se están realizando las negociaciones para establecer un convenio con la Dirección Estatal de Profesiones del Estado de Querétaro para el trámite de Cédula Profesional Estatal, la cual se entrega en formato .</a:t>
            </a:r>
            <a:r>
              <a:rPr lang="es-ES" sz="2000" dirty="0" err="1">
                <a:latin typeface="Avenir Book" panose="02000503020000020003" pitchFamily="2" charset="0"/>
              </a:rPr>
              <a:t>pdf</a:t>
            </a:r>
            <a:r>
              <a:rPr lang="es-ES" sz="2000" dirty="0">
                <a:latin typeface="Avenir Book" panose="02000503020000020003" pitchFamily="2" charset="0"/>
              </a:rPr>
              <a:t> y tipo credencial.</a:t>
            </a:r>
          </a:p>
          <a:p>
            <a:pPr lvl="1" algn="just" eaLnBrk="0" hangingPunct="0">
              <a:spcBef>
                <a:spcPct val="20000"/>
              </a:spcBef>
              <a:defRPr/>
            </a:pPr>
            <a:endParaRPr lang="es-ES" sz="1200" dirty="0">
              <a:latin typeface="Avenir Book" panose="02000503020000020003" pitchFamily="2" charset="0"/>
            </a:endParaRPr>
          </a:p>
          <a:p>
            <a:pPr lvl="1" algn="just" eaLnBrk="0" hangingPunct="0">
              <a:spcBef>
                <a:spcPct val="20000"/>
              </a:spcBef>
              <a:defRPr/>
            </a:pPr>
            <a:r>
              <a:rPr lang="es-ES" sz="2000" b="1" dirty="0">
                <a:latin typeface="Avenir Book" panose="02000503020000020003" pitchFamily="2" charset="0"/>
              </a:rPr>
              <a:t>NOTA:</a:t>
            </a:r>
            <a:r>
              <a:rPr lang="es-ES" sz="2000" dirty="0">
                <a:latin typeface="Avenir Book" panose="02000503020000020003" pitchFamily="2" charset="0"/>
              </a:rPr>
              <a:t> El egresado podrá descargar y subir a su expediente electrónico como egresado de la UTSJR la cédula emitida por la Dirección General de Profesiones de la CDMX.</a:t>
            </a:r>
          </a:p>
          <a:p>
            <a:pPr marL="800100" lvl="1" indent="-342900" algn="just" eaLnBrk="0" hangingPunct="0">
              <a:spcBef>
                <a:spcPct val="20000"/>
              </a:spcBef>
              <a:buFont typeface="+mj-lt"/>
              <a:buAutoNum type="arabicPeriod"/>
              <a:defRPr/>
            </a:pPr>
            <a:endParaRPr lang="es-ES_tradnl" sz="1600" b="1" dirty="0">
              <a:latin typeface="Avenir Book" panose="02000503020000020003" pitchFamily="2" charset="0"/>
            </a:endParaRPr>
          </a:p>
        </p:txBody>
      </p:sp>
    </p:spTree>
    <p:extLst>
      <p:ext uri="{BB962C8B-B14F-4D97-AF65-F5344CB8AC3E}">
        <p14:creationId xmlns:p14="http://schemas.microsoft.com/office/powerpoint/2010/main" val="1290580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16699" y="1684071"/>
            <a:ext cx="11800113" cy="4110906"/>
          </a:xfrm>
          <a:prstGeom prst="rect">
            <a:avLst/>
          </a:prstGeom>
          <a:noFill/>
          <a:ln w="57150" cmpd="thickThin">
            <a:solidFill>
              <a:schemeClr val="tx1"/>
            </a:solidFill>
            <a:miter lim="800000"/>
            <a:headEnd/>
            <a:tailEnd/>
          </a:ln>
        </p:spPr>
        <p:txBody>
          <a:bodyPr lIns="144000" rIns="144000"/>
          <a:lstStyle/>
          <a:p>
            <a:pPr marL="457200" indent="-457200" algn="just" eaLnBrk="0" hangingPunct="0">
              <a:buFont typeface="+mj-lt"/>
              <a:buAutoNum type="arabicPeriod"/>
              <a:tabLst>
                <a:tab pos="457200" algn="l"/>
              </a:tabLst>
              <a:defRPr/>
            </a:pPr>
            <a:r>
              <a:rPr lang="es-ES_tradnl" dirty="0">
                <a:latin typeface="Avenir Book" panose="02000503020000020003" pitchFamily="2" charset="0"/>
              </a:rPr>
              <a:t>Subir a tu portal de alumno en tiempo y forma los documentos oficiales y realizar la entrega de tus fotografías en el Departamento de Servicios Escolares en la fecha y horario establecido en el calendario.</a:t>
            </a:r>
          </a:p>
          <a:p>
            <a:pPr marL="457200" indent="-457200" algn="just" eaLnBrk="0" hangingPunct="0">
              <a:buFont typeface="+mj-lt"/>
              <a:buAutoNum type="arabicPeriod"/>
              <a:tabLst>
                <a:tab pos="457200" algn="l"/>
              </a:tabLst>
              <a:defRPr/>
            </a:pPr>
            <a:endParaRPr lang="es-MX" dirty="0">
              <a:latin typeface="Avenir Book" panose="02000503020000020003" pitchFamily="2" charset="0"/>
            </a:endParaRPr>
          </a:p>
          <a:p>
            <a:pPr marL="457200" indent="-457200" algn="just" eaLnBrk="0" hangingPunct="0">
              <a:buFont typeface="+mj-lt"/>
              <a:buAutoNum type="arabicPeriod"/>
              <a:tabLst>
                <a:tab pos="457200" algn="l"/>
              </a:tabLst>
              <a:defRPr/>
            </a:pPr>
            <a:r>
              <a:rPr lang="es-ES_tradnl" dirty="0">
                <a:latin typeface="Avenir Book" panose="02000503020000020003" pitchFamily="2" charset="0"/>
              </a:rPr>
              <a:t>Una vez definido el lugar para tu estadía, </a:t>
            </a:r>
            <a:r>
              <a:rPr lang="es-ES_tradnl" b="1" dirty="0">
                <a:latin typeface="Avenir Book" panose="02000503020000020003" pitchFamily="2" charset="0"/>
              </a:rPr>
              <a:t>(a más tardar el </a:t>
            </a:r>
            <a:r>
              <a:rPr lang="es-ES" b="1" dirty="0">
                <a:latin typeface="Avenir Book" panose="02000503020000020003" pitchFamily="2" charset="0"/>
              </a:rPr>
              <a:t>27 de marzo de 2024</a:t>
            </a:r>
            <a:r>
              <a:rPr lang="es-ES_tradnl" b="1" dirty="0">
                <a:latin typeface="Avenir Book" panose="02000503020000020003" pitchFamily="2" charset="0"/>
              </a:rPr>
              <a:t>)</a:t>
            </a:r>
            <a:r>
              <a:rPr lang="es-ES_tradnl" dirty="0">
                <a:latin typeface="Avenir Book" panose="02000503020000020003" pitchFamily="2" charset="0"/>
              </a:rPr>
              <a:t>, deberás ingresar al Portal del Alumno en el menú </a:t>
            </a:r>
            <a:r>
              <a:rPr lang="es-ES_tradnl" b="1" dirty="0">
                <a:latin typeface="Avenir Book" panose="02000503020000020003" pitchFamily="2" charset="0"/>
              </a:rPr>
              <a:t>Estadías</a:t>
            </a:r>
            <a:r>
              <a:rPr lang="es-ES_tradnl" dirty="0">
                <a:latin typeface="Avenir Book" panose="02000503020000020003" pitchFamily="2" charset="0"/>
              </a:rPr>
              <a:t> para capturar la información referente a la empresa, proyecto y asesor de la empresa, </a:t>
            </a:r>
            <a:r>
              <a:rPr lang="es-MX" dirty="0">
                <a:latin typeface="Avenir Book" panose="02000503020000020003" pitchFamily="2" charset="0"/>
              </a:rPr>
              <a:t>cuando hayas terminado dar clic en GUARDAR</a:t>
            </a:r>
            <a:r>
              <a:rPr lang="es-ES_tradnl" dirty="0">
                <a:latin typeface="Avenir Book" panose="02000503020000020003" pitchFamily="2" charset="0"/>
              </a:rPr>
              <a:t>.</a:t>
            </a:r>
          </a:p>
          <a:p>
            <a:pPr marL="457200" indent="-457200" algn="just" eaLnBrk="0" hangingPunct="0">
              <a:buFont typeface="+mj-lt"/>
              <a:buAutoNum type="arabicPeriod"/>
              <a:tabLst>
                <a:tab pos="457200" algn="l"/>
              </a:tabLst>
              <a:defRPr/>
            </a:pPr>
            <a:endParaRPr lang="es-ES_tradnl" dirty="0">
              <a:latin typeface="Avenir Book" panose="02000503020000020003" pitchFamily="2" charset="0"/>
            </a:endParaRPr>
          </a:p>
          <a:p>
            <a:pPr marL="457200" indent="-457200" algn="just" eaLnBrk="0" hangingPunct="0">
              <a:buFont typeface="+mj-lt"/>
              <a:buAutoNum type="arabicPeriod"/>
              <a:tabLst>
                <a:tab pos="457200" algn="l"/>
              </a:tabLst>
              <a:defRPr/>
            </a:pPr>
            <a:r>
              <a:rPr lang="es-ES_tradnl" dirty="0">
                <a:latin typeface="Avenir Book" panose="02000503020000020003" pitchFamily="2" charset="0"/>
              </a:rPr>
              <a:t>En cuanto tu asesor de estadía de la UTSJR apruebe la información que ingresaste, se podrá generar la carta de presentación que recibirás vía email o presencial según corresponda. </a:t>
            </a:r>
          </a:p>
          <a:p>
            <a:pPr marL="457200" indent="-457200" algn="just" eaLnBrk="0" hangingPunct="0">
              <a:buFont typeface="+mj-lt"/>
              <a:buAutoNum type="arabicPeriod"/>
              <a:tabLst>
                <a:tab pos="457200" algn="l"/>
              </a:tabLst>
              <a:defRPr/>
            </a:pPr>
            <a:endParaRPr lang="es-MX" dirty="0">
              <a:latin typeface="Avenir Book" panose="02000503020000020003" pitchFamily="2" charset="0"/>
            </a:endParaRPr>
          </a:p>
          <a:p>
            <a:pPr marL="457200" indent="-457200" algn="just" eaLnBrk="0" hangingPunct="0">
              <a:buFont typeface="+mj-lt"/>
              <a:buAutoNum type="arabicPeriod"/>
              <a:tabLst>
                <a:tab pos="457200" algn="l"/>
              </a:tabLst>
              <a:defRPr/>
            </a:pPr>
            <a:r>
              <a:rPr lang="es-ES_tradnl" dirty="0">
                <a:latin typeface="Avenir Book" panose="02000503020000020003" pitchFamily="2" charset="0"/>
              </a:rPr>
              <a:t>Complementar los datos de la empresa en el mismo apartado de Estadías de tu Portal de Alumno, a partir de ese momento, tu asesor de estadía de la UTSJR será el encargado de dar seguimiento a tu proyecto.</a:t>
            </a:r>
          </a:p>
          <a:p>
            <a:pPr marL="457200" indent="-457200" algn="just" eaLnBrk="0" hangingPunct="0">
              <a:buFont typeface="+mj-lt"/>
              <a:buAutoNum type="arabicPeriod"/>
              <a:tabLst>
                <a:tab pos="457200" algn="l"/>
              </a:tabLst>
              <a:defRPr/>
            </a:pPr>
            <a:endParaRPr lang="es-MX" dirty="0">
              <a:latin typeface="Avenir Book" panose="02000503020000020003" pitchFamily="2" charset="0"/>
            </a:endParaRPr>
          </a:p>
          <a:p>
            <a:pPr marL="457200" indent="-457200" algn="just" eaLnBrk="0" hangingPunct="0">
              <a:buFont typeface="+mj-lt"/>
              <a:buAutoNum type="arabicPeriod"/>
              <a:tabLst>
                <a:tab pos="457200" algn="l"/>
              </a:tabLst>
              <a:defRPr/>
            </a:pPr>
            <a:r>
              <a:rPr lang="es-ES_tradnl" dirty="0">
                <a:latin typeface="Avenir Book" panose="02000503020000020003" pitchFamily="2" charset="0"/>
              </a:rPr>
              <a:t>Concluir satisfactoriamente el proyecto de estadía, correspondiente al 6º cuatrimestre (mayo-agosto 2024).</a:t>
            </a:r>
            <a:endParaRPr lang="es-MX" sz="1600" dirty="0">
              <a:latin typeface="Avenir LT Std 45 Book" panose="020B0502020203020204" pitchFamily="34" charset="0"/>
            </a:endParaRP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3523129" y="434022"/>
            <a:ext cx="6158753"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 sz="2200" dirty="0">
                <a:solidFill>
                  <a:schemeClr val="tx1"/>
                </a:solidFill>
                <a:latin typeface="Avenir Book" panose="02000503020000020003" pitchFamily="2" charset="0"/>
              </a:rPr>
              <a:t>GUÍA DE 12 PASOS PARA REALIZAR EL TRÁMITE DE TITULACIÓN TSU</a:t>
            </a:r>
            <a:endParaRPr lang="es-MX" sz="22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388427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55494" y="1466860"/>
            <a:ext cx="11712388" cy="4462885"/>
          </a:xfrm>
          <a:prstGeom prst="rect">
            <a:avLst/>
          </a:prstGeom>
          <a:noFill/>
          <a:ln w="57150" cmpd="thickThin">
            <a:solidFill>
              <a:schemeClr val="tx1"/>
            </a:solidFill>
            <a:miter lim="800000"/>
            <a:headEnd/>
            <a:tailEnd/>
          </a:ln>
        </p:spPr>
        <p:txBody>
          <a:bodyPr lIns="144000" rIns="144000"/>
          <a:lstStyle/>
          <a:p>
            <a:pPr marL="342900" indent="-342900" algn="just" eaLnBrk="0" hangingPunct="0">
              <a:buFont typeface="+mj-lt"/>
              <a:buAutoNum type="arabicPeriod" startAt="6"/>
              <a:tabLst>
                <a:tab pos="457200" algn="l"/>
              </a:tabLst>
              <a:defRPr/>
            </a:pPr>
            <a:r>
              <a:rPr lang="es-ES_tradnl" dirty="0">
                <a:latin typeface="Avenir Book" panose="02000503020000020003" pitchFamily="2" charset="0"/>
              </a:rPr>
              <a:t>Concluido tu proyecto de estadía (16 de agosto del 2024), descargar el recibo de pago del Portal del Alumno: </a:t>
            </a:r>
            <a:r>
              <a:rPr lang="es-ES_tradnl" b="1" dirty="0">
                <a:latin typeface="Avenir Book" panose="02000503020000020003" pitchFamily="2" charset="0"/>
              </a:rPr>
              <a:t>Menú Pagos en línea -&gt; Otros pagos -&gt; Elegir el concepto “TRÁMITE DE TITULACIÓN Y CÉDULA PROFESIONAL TSU.” </a:t>
            </a:r>
            <a:r>
              <a:rPr lang="es-ES_tradnl" dirty="0">
                <a:latin typeface="Avenir Book" panose="02000503020000020003" pitchFamily="2" charset="0"/>
              </a:rPr>
              <a:t>y realizar el pago en el banco autorizado </a:t>
            </a:r>
            <a:r>
              <a:rPr lang="es-ES" dirty="0">
                <a:latin typeface="Avenir Book" panose="02000503020000020003" pitchFamily="2" charset="0"/>
              </a:rPr>
              <a:t>(19.28 </a:t>
            </a:r>
            <a:r>
              <a:rPr lang="es-ES" dirty="0" err="1">
                <a:latin typeface="Avenir Book" panose="02000503020000020003" pitchFamily="2" charset="0"/>
              </a:rPr>
              <a:t>UMA´s</a:t>
            </a:r>
            <a:r>
              <a:rPr lang="es-ES" dirty="0">
                <a:latin typeface="Avenir Book" panose="02000503020000020003" pitchFamily="2" charset="0"/>
              </a:rPr>
              <a:t>), el valor de la UMA (Unidad de Medida y Actualización del Gobierno Federal) cambia cada año, disponer de $2,093.22 </a:t>
            </a:r>
            <a:r>
              <a:rPr lang="es-ES" b="1" dirty="0">
                <a:latin typeface="Avenir Book" panose="02000503020000020003" pitchFamily="2" charset="0"/>
              </a:rPr>
              <a:t>(Esta cuota está en proceso de su publicación oficial).</a:t>
            </a:r>
            <a:endParaRPr lang="es-ES_tradnl" b="1" dirty="0">
              <a:latin typeface="Avenir Book" panose="02000503020000020003" pitchFamily="2" charset="0"/>
            </a:endParaRPr>
          </a:p>
          <a:p>
            <a:pPr marL="342900" indent="-342900" algn="just" eaLnBrk="0" hangingPunct="0">
              <a:buFont typeface="+mj-lt"/>
              <a:buAutoNum type="arabicPeriod" startAt="6"/>
              <a:tabLst>
                <a:tab pos="457200" algn="l"/>
              </a:tabLst>
              <a:defRPr/>
            </a:pPr>
            <a:endParaRPr lang="es-ES_tradnl" sz="1600" dirty="0">
              <a:latin typeface="Avenir Book" panose="02000503020000020003" pitchFamily="2" charset="0"/>
            </a:endParaRPr>
          </a:p>
          <a:p>
            <a:pPr marL="342900" indent="-342900" algn="just" eaLnBrk="0" hangingPunct="0">
              <a:buFont typeface="+mj-lt"/>
              <a:buAutoNum type="arabicPeriod" startAt="6"/>
              <a:tabLst>
                <a:tab pos="457200" algn="l"/>
              </a:tabLst>
              <a:defRPr/>
            </a:pPr>
            <a:r>
              <a:rPr lang="es-MX" dirty="0">
                <a:latin typeface="Avenir Book" panose="02000503020000020003" pitchFamily="2" charset="0"/>
              </a:rPr>
              <a:t>Una vez aprobada la Memoria de Estadía por parte del asesor de la UTSJR y de la empresa, generar el archivo .</a:t>
            </a:r>
            <a:r>
              <a:rPr lang="es-MX" dirty="0" err="1">
                <a:latin typeface="Avenir Book" panose="02000503020000020003" pitchFamily="2" charset="0"/>
              </a:rPr>
              <a:t>pdf</a:t>
            </a:r>
            <a:r>
              <a:rPr lang="es-MX" dirty="0">
                <a:latin typeface="Avenir Book" panose="02000503020000020003" pitchFamily="2" charset="0"/>
              </a:rPr>
              <a:t> final de la Memoria de Estadía, subirlo a la plataforma de la UTSJR a través de tu portal de alumno, solicitar el visto bueno de tu tutor de estadía por parte de la UTSJR, para concluir con la entrega digital al Departamento de Servicios Bibliotecarios.</a:t>
            </a:r>
          </a:p>
          <a:p>
            <a:pPr marL="342900" indent="-342900" algn="just" eaLnBrk="0" hangingPunct="0">
              <a:buFont typeface="+mj-lt"/>
              <a:buAutoNum type="arabicPeriod" startAt="6"/>
              <a:tabLst>
                <a:tab pos="457200" algn="l"/>
              </a:tabLst>
              <a:defRPr/>
            </a:pPr>
            <a:endParaRPr lang="es-MX" sz="1600" dirty="0">
              <a:latin typeface="Avenir Book" panose="02000503020000020003" pitchFamily="2" charset="0"/>
            </a:endParaRPr>
          </a:p>
          <a:p>
            <a:pPr marL="342900" indent="-342900" algn="just" eaLnBrk="0" hangingPunct="0">
              <a:buFont typeface="+mj-lt"/>
              <a:buAutoNum type="arabicPeriod" startAt="6"/>
              <a:tabLst>
                <a:tab pos="457200" algn="l"/>
              </a:tabLst>
              <a:defRPr/>
            </a:pPr>
            <a:r>
              <a:rPr lang="es-MX" dirty="0">
                <a:latin typeface="Avenir Book" panose="02000503020000020003" pitchFamily="2" charset="0"/>
              </a:rPr>
              <a:t>Responder y entregar la encuesta de Egresado en la Dirección de Vinculación (Coordinación de Relaciones con el Sector Productivo).</a:t>
            </a:r>
          </a:p>
          <a:p>
            <a:pPr marL="342900" indent="-342900" algn="just" eaLnBrk="0" hangingPunct="0">
              <a:buFont typeface="+mj-lt"/>
              <a:buAutoNum type="arabicPeriod" startAt="6"/>
              <a:tabLst>
                <a:tab pos="457200" algn="l"/>
              </a:tabLst>
              <a:defRPr/>
            </a:pPr>
            <a:endParaRPr lang="es-MX" sz="1600" dirty="0">
              <a:latin typeface="Avenir Book" panose="02000503020000020003" pitchFamily="2" charset="0"/>
            </a:endParaRPr>
          </a:p>
          <a:p>
            <a:pPr marL="342900" indent="-342900" algn="just" eaLnBrk="0" hangingPunct="0">
              <a:buFont typeface="+mj-lt"/>
              <a:buAutoNum type="arabicPeriod" startAt="6"/>
              <a:tabLst>
                <a:tab pos="457200" algn="l"/>
              </a:tabLst>
              <a:defRPr/>
            </a:pPr>
            <a:r>
              <a:rPr lang="es-MX" dirty="0">
                <a:latin typeface="Avenir Book" panose="02000503020000020003" pitchFamily="2" charset="0"/>
              </a:rPr>
              <a:t>Verificar en el Portal del Alumno, que no tengas adeudos de documentación oficial, materiales de almacén, material bibliográfico, encuestas por contestar, pagos, etc.</a:t>
            </a:r>
          </a:p>
          <a:p>
            <a:pPr marL="342900" indent="-342900" algn="just" eaLnBrk="0" hangingPunct="0">
              <a:buFont typeface="+mj-lt"/>
              <a:buAutoNum type="arabicPeriod" startAt="6"/>
              <a:tabLst>
                <a:tab pos="457200" algn="l"/>
              </a:tabLst>
              <a:defRPr/>
            </a:pPr>
            <a:endParaRPr lang="es-MX" sz="1000" dirty="0">
              <a:latin typeface="Avenir Book" panose="02000503020000020003" pitchFamily="2" charset="0"/>
            </a:endParaRPr>
          </a:p>
          <a:p>
            <a:pPr algn="just" eaLnBrk="0" hangingPunct="0">
              <a:defRPr/>
            </a:pPr>
            <a:r>
              <a:rPr lang="es-ES" sz="1500" dirty="0">
                <a:latin typeface="Avenir Book" panose="02000503020000020003" pitchFamily="2" charset="0"/>
              </a:rPr>
              <a:t>	</a:t>
            </a:r>
          </a:p>
          <a:p>
            <a:pPr marL="457200" indent="-457200" algn="just" eaLnBrk="0" hangingPunct="0">
              <a:buFont typeface="+mj-lt"/>
              <a:buAutoNum type="alphaLcParenR"/>
              <a:tabLst>
                <a:tab pos="457200" algn="l"/>
              </a:tabLst>
              <a:defRPr/>
            </a:pPr>
            <a:endParaRPr lang="es-MX" sz="1500" dirty="0">
              <a:latin typeface="Avenir Book" panose="02000503020000020003" pitchFamily="2" charset="0"/>
            </a:endParaRPr>
          </a:p>
        </p:txBody>
      </p:sp>
      <p:sp>
        <p:nvSpPr>
          <p:cNvPr id="5" name="Título 1">
            <a:extLst>
              <a:ext uri="{FF2B5EF4-FFF2-40B4-BE49-F238E27FC236}">
                <a16:creationId xmlns:a16="http://schemas.microsoft.com/office/drawing/2014/main" id="{D9F4D062-CFC9-4E23-9636-93974A493A80}"/>
              </a:ext>
            </a:extLst>
          </p:cNvPr>
          <p:cNvSpPr txBox="1">
            <a:spLocks/>
          </p:cNvSpPr>
          <p:nvPr/>
        </p:nvSpPr>
        <p:spPr>
          <a:xfrm>
            <a:off x="3523129" y="416920"/>
            <a:ext cx="6158753"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 sz="2200" dirty="0">
                <a:solidFill>
                  <a:schemeClr val="tx1"/>
                </a:solidFill>
                <a:latin typeface="Avenir Book" panose="02000503020000020003" pitchFamily="2" charset="0"/>
              </a:rPr>
              <a:t>GUÍA DE 12 PASOS PARA REALIZAR EL TRÁMITE DE TITULACIÓN TSU</a:t>
            </a:r>
            <a:endParaRPr lang="es-MX" sz="22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2255472810"/>
      </p:ext>
    </p:extLst>
  </p:cSld>
  <p:clrMapOvr>
    <a:masterClrMapping/>
  </p:clrMapOvr>
</p:sld>
</file>

<file path=ppt/theme/theme1.xml><?xml version="1.0" encoding="utf-8"?>
<a:theme xmlns:a="http://schemas.openxmlformats.org/drawingml/2006/main" name="UT-blanco">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blanco" id="{2E1119EE-ECBF-C64B-9F77-0F97A20045F0}" vid="{7313A7F8-C0A7-F743-BCA5-DEEED2003BC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UT-blanco</Template>
  <TotalTime>370</TotalTime>
  <Words>2873</Words>
  <Application>Microsoft Office PowerPoint</Application>
  <PresentationFormat>Personalizado</PresentationFormat>
  <Paragraphs>189</Paragraphs>
  <Slides>20</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20</vt:i4>
      </vt:variant>
    </vt:vector>
  </HeadingPairs>
  <TitlesOfParts>
    <vt:vector size="29" baseType="lpstr">
      <vt:lpstr>Arial</vt:lpstr>
      <vt:lpstr>Avenir Black</vt:lpstr>
      <vt:lpstr>Avenir Book</vt:lpstr>
      <vt:lpstr>Avenir Heavy</vt:lpstr>
      <vt:lpstr>Avenir LT Std 45 Book</vt:lpstr>
      <vt:lpstr>Avenir Medium</vt:lpstr>
      <vt:lpstr>Calibri</vt:lpstr>
      <vt:lpstr>Wingdings</vt:lpstr>
      <vt:lpstr>UT-blanco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Adan Ugalde Osornio</cp:lastModifiedBy>
  <cp:revision>45</cp:revision>
  <dcterms:created xsi:type="dcterms:W3CDTF">2021-10-11T14:30:24Z</dcterms:created>
  <dcterms:modified xsi:type="dcterms:W3CDTF">2024-02-21T22:51:23Z</dcterms:modified>
</cp:coreProperties>
</file>